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8" r:id="rId4"/>
    <p:sldId id="268" r:id="rId5"/>
    <p:sldId id="269" r:id="rId6"/>
    <p:sldId id="270" r:id="rId7"/>
    <p:sldId id="271" r:id="rId8"/>
    <p:sldId id="272" r:id="rId9"/>
    <p:sldId id="260" r:id="rId10"/>
    <p:sldId id="261" r:id="rId11"/>
    <p:sldId id="273" r:id="rId12"/>
    <p:sldId id="274" r:id="rId13"/>
    <p:sldId id="275" r:id="rId14"/>
    <p:sldId id="276" r:id="rId15"/>
    <p:sldId id="267" r:id="rId16"/>
  </p:sldIdLst>
  <p:sldSz cx="12192000" cy="6858000"/>
  <p:notesSz cx="6858000" cy="9144000"/>
  <p:embeddedFontLst>
    <p:embeddedFont>
      <p:font typeface="方正粗黑宋简体" panose="0201060003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3097" initials="1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00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30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291588-3D12-4A36-A02E-521E8804A741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4AA359-7A2C-4DE5-8C43-6F3C58C89015}">
      <dgm:prSet phldrT="[文本]" custT="1"/>
      <dgm:spPr/>
      <dgm:t>
        <a:bodyPr/>
        <a:lstStyle/>
        <a:p>
          <a:r>
            <a:rPr lang="zh-CN" altLang="en-US" sz="2400" dirty="0"/>
            <a:t>数据增强</a:t>
          </a:r>
        </a:p>
      </dgm:t>
    </dgm:pt>
    <dgm:pt modelId="{C953B4BC-7E76-4B17-9176-5F7C212B8417}" type="parTrans" cxnId="{D9520170-B871-4DFA-8B04-A7B52867398C}">
      <dgm:prSet/>
      <dgm:spPr/>
      <dgm:t>
        <a:bodyPr/>
        <a:lstStyle/>
        <a:p>
          <a:endParaRPr lang="zh-CN" altLang="en-US"/>
        </a:p>
      </dgm:t>
    </dgm:pt>
    <dgm:pt modelId="{3FEA991E-F3A3-47FA-BD86-0725C96C9569}" type="sibTrans" cxnId="{D9520170-B871-4DFA-8B04-A7B52867398C}">
      <dgm:prSet/>
      <dgm:spPr/>
      <dgm:t>
        <a:bodyPr/>
        <a:lstStyle/>
        <a:p>
          <a:endParaRPr lang="zh-CN" altLang="en-US"/>
        </a:p>
      </dgm:t>
    </dgm:pt>
    <dgm:pt modelId="{50DB3D7B-D187-493B-AD9A-2206085D37B4}">
      <dgm:prSet phldrT="[文本]" custT="1"/>
      <dgm:spPr/>
      <dgm:t>
        <a:bodyPr/>
        <a:lstStyle/>
        <a:p>
          <a:r>
            <a:rPr lang="zh-CN" altLang="en-US" sz="2400" dirty="0"/>
            <a:t>镜像反射和随机裁剪</a:t>
          </a:r>
        </a:p>
      </dgm:t>
    </dgm:pt>
    <dgm:pt modelId="{152190C9-74FF-43B5-8C29-402A99CA4A24}" type="parTrans" cxnId="{53FC1E3C-21E6-4622-86F1-AC5A4E783243}">
      <dgm:prSet/>
      <dgm:spPr/>
      <dgm:t>
        <a:bodyPr/>
        <a:lstStyle/>
        <a:p>
          <a:endParaRPr lang="zh-CN" altLang="en-US"/>
        </a:p>
      </dgm:t>
    </dgm:pt>
    <dgm:pt modelId="{1F892D04-D2B1-4BAC-9AFD-405A3A1DF148}" type="sibTrans" cxnId="{53FC1E3C-21E6-4622-86F1-AC5A4E783243}">
      <dgm:prSet/>
      <dgm:spPr/>
      <dgm:t>
        <a:bodyPr/>
        <a:lstStyle/>
        <a:p>
          <a:endParaRPr lang="zh-CN" altLang="en-US"/>
        </a:p>
      </dgm:t>
    </dgm:pt>
    <dgm:pt modelId="{6F03BBF3-D46A-485F-BCA2-95C32EC0BF88}">
      <dgm:prSet phldrT="[文本]" custT="1"/>
      <dgm:spPr/>
      <dgm:t>
        <a:bodyPr/>
        <a:lstStyle/>
        <a:p>
          <a:r>
            <a:rPr lang="zh-CN" altLang="en-US" sz="2000" dirty="0"/>
            <a:t>改变样本训练</a:t>
          </a:r>
          <a:r>
            <a:rPr lang="en-US" altLang="zh-CN" sz="2000" dirty="0"/>
            <a:t>GRB</a:t>
          </a:r>
          <a:r>
            <a:rPr lang="zh-CN" altLang="en-US" sz="2000" dirty="0"/>
            <a:t>通道的强度值</a:t>
          </a:r>
        </a:p>
      </dgm:t>
    </dgm:pt>
    <dgm:pt modelId="{644ABE20-402E-437D-955C-71C610D25971}" type="parTrans" cxnId="{16A54737-02C1-4234-84C7-B41254A73992}">
      <dgm:prSet/>
      <dgm:spPr/>
      <dgm:t>
        <a:bodyPr/>
        <a:lstStyle/>
        <a:p>
          <a:endParaRPr lang="zh-CN" altLang="en-US"/>
        </a:p>
      </dgm:t>
    </dgm:pt>
    <dgm:pt modelId="{6DBD5F9A-1E40-4080-95E2-C78B7CF92B4A}" type="sibTrans" cxnId="{16A54737-02C1-4234-84C7-B41254A73992}">
      <dgm:prSet/>
      <dgm:spPr/>
      <dgm:t>
        <a:bodyPr/>
        <a:lstStyle/>
        <a:p>
          <a:endParaRPr lang="zh-CN" altLang="en-US"/>
        </a:p>
      </dgm:t>
    </dgm:pt>
    <dgm:pt modelId="{60AFEA5E-DABC-4B22-A975-094EFA3744C7}">
      <dgm:prSet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先对</a:t>
          </a:r>
          <a:r>
            <a:rPr lang="en-US" altLang="zh-CN" dirty="0"/>
            <a:t>GRB</a:t>
          </a:r>
          <a:r>
            <a:rPr lang="zh-CN" altLang="en-US" dirty="0"/>
            <a:t>空间做主成分分析，然后对主成分做一个</a:t>
          </a:r>
          <a:r>
            <a:rPr lang="en-US" altLang="zh-CN" dirty="0"/>
            <a:t>(0,0.1)</a:t>
          </a:r>
          <a:r>
            <a:rPr lang="zh-CN" altLang="en-US" dirty="0"/>
            <a:t>的高斯扰动，去对颜色，光照做变换</a:t>
          </a:r>
        </a:p>
      </dgm:t>
    </dgm:pt>
    <dgm:pt modelId="{4B0D2468-2CAC-42F5-9497-5AC544B431CF}" type="parTrans" cxnId="{AE3A4E8A-F611-4A9E-A292-BD77D13315F9}">
      <dgm:prSet/>
      <dgm:spPr/>
      <dgm:t>
        <a:bodyPr/>
        <a:lstStyle/>
        <a:p>
          <a:endParaRPr lang="zh-CN" altLang="en-US"/>
        </a:p>
      </dgm:t>
    </dgm:pt>
    <dgm:pt modelId="{E82C24E4-2066-408D-8731-491F8D622069}" type="sibTrans" cxnId="{AE3A4E8A-F611-4A9E-A292-BD77D13315F9}">
      <dgm:prSet/>
      <dgm:spPr/>
      <dgm:t>
        <a:bodyPr/>
        <a:lstStyle/>
        <a:p>
          <a:endParaRPr lang="zh-CN" altLang="en-US"/>
        </a:p>
      </dgm:t>
    </dgm:pt>
    <dgm:pt modelId="{0DDD3EBD-A1FF-4BC0-AF25-061FB1B741C3}" type="pres">
      <dgm:prSet presAssocID="{8D291588-3D12-4A36-A02E-521E8804A74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01F07E-A79E-45BE-A6AF-F79517CBF3F0}" type="pres">
      <dgm:prSet presAssocID="{EC4AA359-7A2C-4DE5-8C43-6F3C58C89015}" presName="root1" presStyleCnt="0"/>
      <dgm:spPr/>
    </dgm:pt>
    <dgm:pt modelId="{371DA874-8E0A-4B80-B5C3-BDBA7DD44847}" type="pres">
      <dgm:prSet presAssocID="{EC4AA359-7A2C-4DE5-8C43-6F3C58C89015}" presName="LevelOneTextNode" presStyleLbl="node0" presStyleIdx="0" presStyleCnt="1">
        <dgm:presLayoutVars>
          <dgm:chPref val="3"/>
        </dgm:presLayoutVars>
      </dgm:prSet>
      <dgm:spPr/>
    </dgm:pt>
    <dgm:pt modelId="{2F44674B-C202-4A00-A79B-E830FB7941AC}" type="pres">
      <dgm:prSet presAssocID="{EC4AA359-7A2C-4DE5-8C43-6F3C58C89015}" presName="level2hierChild" presStyleCnt="0"/>
      <dgm:spPr/>
    </dgm:pt>
    <dgm:pt modelId="{F0841046-F9D4-422C-A722-34675C2A3633}" type="pres">
      <dgm:prSet presAssocID="{152190C9-74FF-43B5-8C29-402A99CA4A24}" presName="conn2-1" presStyleLbl="parChTrans1D2" presStyleIdx="0" presStyleCnt="2"/>
      <dgm:spPr/>
    </dgm:pt>
    <dgm:pt modelId="{76DF97D3-5FA5-4A05-A9CF-7CBC8947CB5A}" type="pres">
      <dgm:prSet presAssocID="{152190C9-74FF-43B5-8C29-402A99CA4A24}" presName="connTx" presStyleLbl="parChTrans1D2" presStyleIdx="0" presStyleCnt="2"/>
      <dgm:spPr/>
    </dgm:pt>
    <dgm:pt modelId="{D31DBA5E-87DA-48C8-8F6C-39649F109113}" type="pres">
      <dgm:prSet presAssocID="{50DB3D7B-D187-493B-AD9A-2206085D37B4}" presName="root2" presStyleCnt="0"/>
      <dgm:spPr/>
    </dgm:pt>
    <dgm:pt modelId="{34368366-B3A1-499B-ABC9-A7532C3618EC}" type="pres">
      <dgm:prSet presAssocID="{50DB3D7B-D187-493B-AD9A-2206085D37B4}" presName="LevelTwoTextNode" presStyleLbl="node2" presStyleIdx="0" presStyleCnt="2">
        <dgm:presLayoutVars>
          <dgm:chPref val="3"/>
        </dgm:presLayoutVars>
      </dgm:prSet>
      <dgm:spPr/>
    </dgm:pt>
    <dgm:pt modelId="{77D7CCF9-9EEB-4058-BFCD-A0C846833E0F}" type="pres">
      <dgm:prSet presAssocID="{50DB3D7B-D187-493B-AD9A-2206085D37B4}" presName="level3hierChild" presStyleCnt="0"/>
      <dgm:spPr/>
    </dgm:pt>
    <dgm:pt modelId="{F96A58E3-A09E-45ED-A34C-AC79FB198D26}" type="pres">
      <dgm:prSet presAssocID="{644ABE20-402E-437D-955C-71C610D25971}" presName="conn2-1" presStyleLbl="parChTrans1D2" presStyleIdx="1" presStyleCnt="2"/>
      <dgm:spPr/>
    </dgm:pt>
    <dgm:pt modelId="{EFA01D4C-AFE7-4C88-8CDB-BF3A44BCB933}" type="pres">
      <dgm:prSet presAssocID="{644ABE20-402E-437D-955C-71C610D25971}" presName="connTx" presStyleLbl="parChTrans1D2" presStyleIdx="1" presStyleCnt="2"/>
      <dgm:spPr/>
    </dgm:pt>
    <dgm:pt modelId="{8DE293D0-ED70-4B12-BF95-D1963C1B5602}" type="pres">
      <dgm:prSet presAssocID="{6F03BBF3-D46A-485F-BCA2-95C32EC0BF88}" presName="root2" presStyleCnt="0"/>
      <dgm:spPr/>
    </dgm:pt>
    <dgm:pt modelId="{98FFB5C0-0802-451E-AD57-CF20C630118A}" type="pres">
      <dgm:prSet presAssocID="{6F03BBF3-D46A-485F-BCA2-95C32EC0BF88}" presName="LevelTwoTextNode" presStyleLbl="node2" presStyleIdx="1" presStyleCnt="2" custScaleY="145782">
        <dgm:presLayoutVars>
          <dgm:chPref val="3"/>
        </dgm:presLayoutVars>
      </dgm:prSet>
      <dgm:spPr/>
    </dgm:pt>
    <dgm:pt modelId="{AC70F4F6-23E2-445A-B672-74F6AFCC0830}" type="pres">
      <dgm:prSet presAssocID="{6F03BBF3-D46A-485F-BCA2-95C32EC0BF88}" presName="level3hierChild" presStyleCnt="0"/>
      <dgm:spPr/>
    </dgm:pt>
    <dgm:pt modelId="{B240386A-257E-4992-A3D8-D973E98074AC}" type="pres">
      <dgm:prSet presAssocID="{4B0D2468-2CAC-42F5-9497-5AC544B431CF}" presName="conn2-1" presStyleLbl="parChTrans1D3" presStyleIdx="0" presStyleCnt="1"/>
      <dgm:spPr/>
    </dgm:pt>
    <dgm:pt modelId="{3568D800-4D03-40D7-95C0-F283831B77CC}" type="pres">
      <dgm:prSet presAssocID="{4B0D2468-2CAC-42F5-9497-5AC544B431CF}" presName="connTx" presStyleLbl="parChTrans1D3" presStyleIdx="0" presStyleCnt="1"/>
      <dgm:spPr/>
    </dgm:pt>
    <dgm:pt modelId="{47749700-3F8F-4332-A219-F8D1AF3205DF}" type="pres">
      <dgm:prSet presAssocID="{60AFEA5E-DABC-4B22-A975-094EFA3744C7}" presName="root2" presStyleCnt="0"/>
      <dgm:spPr/>
    </dgm:pt>
    <dgm:pt modelId="{80190897-277B-4284-9E6D-282AAF0EE587}" type="pres">
      <dgm:prSet presAssocID="{60AFEA5E-DABC-4B22-A975-094EFA3744C7}" presName="LevelTwoTextNode" presStyleLbl="node3" presStyleIdx="0" presStyleCnt="1" custScaleY="194010">
        <dgm:presLayoutVars>
          <dgm:chPref val="3"/>
        </dgm:presLayoutVars>
      </dgm:prSet>
      <dgm:spPr/>
    </dgm:pt>
    <dgm:pt modelId="{E158572E-C12E-4C09-BD64-B8991DDA2954}" type="pres">
      <dgm:prSet presAssocID="{60AFEA5E-DABC-4B22-A975-094EFA3744C7}" presName="level3hierChild" presStyleCnt="0"/>
      <dgm:spPr/>
    </dgm:pt>
  </dgm:ptLst>
  <dgm:cxnLst>
    <dgm:cxn modelId="{16A54737-02C1-4234-84C7-B41254A73992}" srcId="{EC4AA359-7A2C-4DE5-8C43-6F3C58C89015}" destId="{6F03BBF3-D46A-485F-BCA2-95C32EC0BF88}" srcOrd="1" destOrd="0" parTransId="{644ABE20-402E-437D-955C-71C610D25971}" sibTransId="{6DBD5F9A-1E40-4080-95E2-C78B7CF92B4A}"/>
    <dgm:cxn modelId="{53FC1E3C-21E6-4622-86F1-AC5A4E783243}" srcId="{EC4AA359-7A2C-4DE5-8C43-6F3C58C89015}" destId="{50DB3D7B-D187-493B-AD9A-2206085D37B4}" srcOrd="0" destOrd="0" parTransId="{152190C9-74FF-43B5-8C29-402A99CA4A24}" sibTransId="{1F892D04-D2B1-4BAC-9AFD-405A3A1DF148}"/>
    <dgm:cxn modelId="{472CDC40-5ED8-4121-BEA6-AE9B28A02293}" type="presOf" srcId="{152190C9-74FF-43B5-8C29-402A99CA4A24}" destId="{F0841046-F9D4-422C-A722-34675C2A3633}" srcOrd="0" destOrd="0" presId="urn:microsoft.com/office/officeart/2005/8/layout/hierarchy2"/>
    <dgm:cxn modelId="{53B24364-2C48-43CF-BA80-C809F99B401F}" type="presOf" srcId="{4B0D2468-2CAC-42F5-9497-5AC544B431CF}" destId="{B240386A-257E-4992-A3D8-D973E98074AC}" srcOrd="0" destOrd="0" presId="urn:microsoft.com/office/officeart/2005/8/layout/hierarchy2"/>
    <dgm:cxn modelId="{778B6F4D-CB54-403A-9EF4-4339D6A85687}" type="presOf" srcId="{152190C9-74FF-43B5-8C29-402A99CA4A24}" destId="{76DF97D3-5FA5-4A05-A9CF-7CBC8947CB5A}" srcOrd="1" destOrd="0" presId="urn:microsoft.com/office/officeart/2005/8/layout/hierarchy2"/>
    <dgm:cxn modelId="{1081F46D-2FD7-481D-A927-DD9FD29BAA8A}" type="presOf" srcId="{4B0D2468-2CAC-42F5-9497-5AC544B431CF}" destId="{3568D800-4D03-40D7-95C0-F283831B77CC}" srcOrd="1" destOrd="0" presId="urn:microsoft.com/office/officeart/2005/8/layout/hierarchy2"/>
    <dgm:cxn modelId="{D9520170-B871-4DFA-8B04-A7B52867398C}" srcId="{8D291588-3D12-4A36-A02E-521E8804A741}" destId="{EC4AA359-7A2C-4DE5-8C43-6F3C58C89015}" srcOrd="0" destOrd="0" parTransId="{C953B4BC-7E76-4B17-9176-5F7C212B8417}" sibTransId="{3FEA991E-F3A3-47FA-BD86-0725C96C9569}"/>
    <dgm:cxn modelId="{B19CCE70-7920-415D-B31C-E60E16AF7133}" type="presOf" srcId="{8D291588-3D12-4A36-A02E-521E8804A741}" destId="{0DDD3EBD-A1FF-4BC0-AF25-061FB1B741C3}" srcOrd="0" destOrd="0" presId="urn:microsoft.com/office/officeart/2005/8/layout/hierarchy2"/>
    <dgm:cxn modelId="{9CDC6785-528C-4627-B26D-ACCFC96BBCE5}" type="presOf" srcId="{50DB3D7B-D187-493B-AD9A-2206085D37B4}" destId="{34368366-B3A1-499B-ABC9-A7532C3618EC}" srcOrd="0" destOrd="0" presId="urn:microsoft.com/office/officeart/2005/8/layout/hierarchy2"/>
    <dgm:cxn modelId="{AE3A4E8A-F611-4A9E-A292-BD77D13315F9}" srcId="{6F03BBF3-D46A-485F-BCA2-95C32EC0BF88}" destId="{60AFEA5E-DABC-4B22-A975-094EFA3744C7}" srcOrd="0" destOrd="0" parTransId="{4B0D2468-2CAC-42F5-9497-5AC544B431CF}" sibTransId="{E82C24E4-2066-408D-8731-491F8D622069}"/>
    <dgm:cxn modelId="{F44E1D9A-3CFB-4EF0-9F67-3B7A1ADBEB01}" type="presOf" srcId="{60AFEA5E-DABC-4B22-A975-094EFA3744C7}" destId="{80190897-277B-4284-9E6D-282AAF0EE587}" srcOrd="0" destOrd="0" presId="urn:microsoft.com/office/officeart/2005/8/layout/hierarchy2"/>
    <dgm:cxn modelId="{3271F69D-CEB1-4429-A5AA-C486DE7D3A0D}" type="presOf" srcId="{644ABE20-402E-437D-955C-71C610D25971}" destId="{EFA01D4C-AFE7-4C88-8CDB-BF3A44BCB933}" srcOrd="1" destOrd="0" presId="urn:microsoft.com/office/officeart/2005/8/layout/hierarchy2"/>
    <dgm:cxn modelId="{1C21ECC7-DED7-403A-A4DE-263F38CE65D8}" type="presOf" srcId="{6F03BBF3-D46A-485F-BCA2-95C32EC0BF88}" destId="{98FFB5C0-0802-451E-AD57-CF20C630118A}" srcOrd="0" destOrd="0" presId="urn:microsoft.com/office/officeart/2005/8/layout/hierarchy2"/>
    <dgm:cxn modelId="{8CB3F2D3-CFF2-4C03-BCDE-DD187241ADAF}" type="presOf" srcId="{EC4AA359-7A2C-4DE5-8C43-6F3C58C89015}" destId="{371DA874-8E0A-4B80-B5C3-BDBA7DD44847}" srcOrd="0" destOrd="0" presId="urn:microsoft.com/office/officeart/2005/8/layout/hierarchy2"/>
    <dgm:cxn modelId="{549E21E5-B316-426F-8D5B-CA20D3CCC791}" type="presOf" srcId="{644ABE20-402E-437D-955C-71C610D25971}" destId="{F96A58E3-A09E-45ED-A34C-AC79FB198D26}" srcOrd="0" destOrd="0" presId="urn:microsoft.com/office/officeart/2005/8/layout/hierarchy2"/>
    <dgm:cxn modelId="{EA43113E-85FF-4E85-95F3-D953894E5466}" type="presParOf" srcId="{0DDD3EBD-A1FF-4BC0-AF25-061FB1B741C3}" destId="{C101F07E-A79E-45BE-A6AF-F79517CBF3F0}" srcOrd="0" destOrd="0" presId="urn:microsoft.com/office/officeart/2005/8/layout/hierarchy2"/>
    <dgm:cxn modelId="{B692786A-B028-41FB-AAFB-4140BEC71016}" type="presParOf" srcId="{C101F07E-A79E-45BE-A6AF-F79517CBF3F0}" destId="{371DA874-8E0A-4B80-B5C3-BDBA7DD44847}" srcOrd="0" destOrd="0" presId="urn:microsoft.com/office/officeart/2005/8/layout/hierarchy2"/>
    <dgm:cxn modelId="{A34A77CE-B200-4480-8935-C8B962D24CCD}" type="presParOf" srcId="{C101F07E-A79E-45BE-A6AF-F79517CBF3F0}" destId="{2F44674B-C202-4A00-A79B-E830FB7941AC}" srcOrd="1" destOrd="0" presId="urn:microsoft.com/office/officeart/2005/8/layout/hierarchy2"/>
    <dgm:cxn modelId="{34E3A9A2-ED48-4660-8611-C6614D6F132F}" type="presParOf" srcId="{2F44674B-C202-4A00-A79B-E830FB7941AC}" destId="{F0841046-F9D4-422C-A722-34675C2A3633}" srcOrd="0" destOrd="0" presId="urn:microsoft.com/office/officeart/2005/8/layout/hierarchy2"/>
    <dgm:cxn modelId="{B5891434-C032-466B-BE36-31167B137ADB}" type="presParOf" srcId="{F0841046-F9D4-422C-A722-34675C2A3633}" destId="{76DF97D3-5FA5-4A05-A9CF-7CBC8947CB5A}" srcOrd="0" destOrd="0" presId="urn:microsoft.com/office/officeart/2005/8/layout/hierarchy2"/>
    <dgm:cxn modelId="{C85372EF-AF0D-443B-9AE9-BF35D489B80A}" type="presParOf" srcId="{2F44674B-C202-4A00-A79B-E830FB7941AC}" destId="{D31DBA5E-87DA-48C8-8F6C-39649F109113}" srcOrd="1" destOrd="0" presId="urn:microsoft.com/office/officeart/2005/8/layout/hierarchy2"/>
    <dgm:cxn modelId="{101708BF-5426-49B3-85CD-90A466F24252}" type="presParOf" srcId="{D31DBA5E-87DA-48C8-8F6C-39649F109113}" destId="{34368366-B3A1-499B-ABC9-A7532C3618EC}" srcOrd="0" destOrd="0" presId="urn:microsoft.com/office/officeart/2005/8/layout/hierarchy2"/>
    <dgm:cxn modelId="{AC18D348-9687-48AA-AC61-265E30216A88}" type="presParOf" srcId="{D31DBA5E-87DA-48C8-8F6C-39649F109113}" destId="{77D7CCF9-9EEB-4058-BFCD-A0C846833E0F}" srcOrd="1" destOrd="0" presId="urn:microsoft.com/office/officeart/2005/8/layout/hierarchy2"/>
    <dgm:cxn modelId="{933163AD-DAC6-4728-A3D3-40040063511D}" type="presParOf" srcId="{2F44674B-C202-4A00-A79B-E830FB7941AC}" destId="{F96A58E3-A09E-45ED-A34C-AC79FB198D26}" srcOrd="2" destOrd="0" presId="urn:microsoft.com/office/officeart/2005/8/layout/hierarchy2"/>
    <dgm:cxn modelId="{631119DA-F559-4091-A69C-3CF1B56614E7}" type="presParOf" srcId="{F96A58E3-A09E-45ED-A34C-AC79FB198D26}" destId="{EFA01D4C-AFE7-4C88-8CDB-BF3A44BCB933}" srcOrd="0" destOrd="0" presId="urn:microsoft.com/office/officeart/2005/8/layout/hierarchy2"/>
    <dgm:cxn modelId="{3A4800E7-45AC-4661-A08F-CA2075D7EFB9}" type="presParOf" srcId="{2F44674B-C202-4A00-A79B-E830FB7941AC}" destId="{8DE293D0-ED70-4B12-BF95-D1963C1B5602}" srcOrd="3" destOrd="0" presId="urn:microsoft.com/office/officeart/2005/8/layout/hierarchy2"/>
    <dgm:cxn modelId="{1C18E175-4EDF-4489-932A-3C0DC0BA248B}" type="presParOf" srcId="{8DE293D0-ED70-4B12-BF95-D1963C1B5602}" destId="{98FFB5C0-0802-451E-AD57-CF20C630118A}" srcOrd="0" destOrd="0" presId="urn:microsoft.com/office/officeart/2005/8/layout/hierarchy2"/>
    <dgm:cxn modelId="{AB734C33-E7C6-4585-A7B9-775965CDE7D7}" type="presParOf" srcId="{8DE293D0-ED70-4B12-BF95-D1963C1B5602}" destId="{AC70F4F6-23E2-445A-B672-74F6AFCC0830}" srcOrd="1" destOrd="0" presId="urn:microsoft.com/office/officeart/2005/8/layout/hierarchy2"/>
    <dgm:cxn modelId="{2AD7127F-4BEA-4B40-930C-53D229BDF484}" type="presParOf" srcId="{AC70F4F6-23E2-445A-B672-74F6AFCC0830}" destId="{B240386A-257E-4992-A3D8-D973E98074AC}" srcOrd="0" destOrd="0" presId="urn:microsoft.com/office/officeart/2005/8/layout/hierarchy2"/>
    <dgm:cxn modelId="{36BBAA52-3A89-4CED-B5CC-4DB2EB907D55}" type="presParOf" srcId="{B240386A-257E-4992-A3D8-D973E98074AC}" destId="{3568D800-4D03-40D7-95C0-F283831B77CC}" srcOrd="0" destOrd="0" presId="urn:microsoft.com/office/officeart/2005/8/layout/hierarchy2"/>
    <dgm:cxn modelId="{E64FEC60-A3E7-444B-BBE9-F78878E42480}" type="presParOf" srcId="{AC70F4F6-23E2-445A-B672-74F6AFCC0830}" destId="{47749700-3F8F-4332-A219-F8D1AF3205DF}" srcOrd="1" destOrd="0" presId="urn:microsoft.com/office/officeart/2005/8/layout/hierarchy2"/>
    <dgm:cxn modelId="{0237C27D-4CA2-45F5-9F9B-1B020B0EDC34}" type="presParOf" srcId="{47749700-3F8F-4332-A219-F8D1AF3205DF}" destId="{80190897-277B-4284-9E6D-282AAF0EE587}" srcOrd="0" destOrd="0" presId="urn:microsoft.com/office/officeart/2005/8/layout/hierarchy2"/>
    <dgm:cxn modelId="{FFCF18F6-FC1F-4F08-A218-1A402FC0812F}" type="presParOf" srcId="{47749700-3F8F-4332-A219-F8D1AF3205DF}" destId="{E158572E-C12E-4C09-BD64-B8991DDA295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DA874-8E0A-4B80-B5C3-BDBA7DD44847}">
      <dsp:nvSpPr>
        <dsp:cNvPr id="0" name=""/>
        <dsp:cNvSpPr/>
      </dsp:nvSpPr>
      <dsp:spPr>
        <a:xfrm>
          <a:off x="4958" y="1490164"/>
          <a:ext cx="1921500" cy="960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数据增强</a:t>
          </a:r>
        </a:p>
      </dsp:txBody>
      <dsp:txXfrm>
        <a:off x="33097" y="1518303"/>
        <a:ext cx="1865222" cy="904472"/>
      </dsp:txXfrm>
    </dsp:sp>
    <dsp:sp modelId="{F0841046-F9D4-422C-A722-34675C2A3633}">
      <dsp:nvSpPr>
        <dsp:cNvPr id="0" name=""/>
        <dsp:cNvSpPr/>
      </dsp:nvSpPr>
      <dsp:spPr>
        <a:xfrm rot="18891620">
          <a:off x="1765947" y="1563639"/>
          <a:ext cx="1089624" cy="41443"/>
        </a:xfrm>
        <a:custGeom>
          <a:avLst/>
          <a:gdLst/>
          <a:ahLst/>
          <a:cxnLst/>
          <a:rect l="0" t="0" r="0" b="0"/>
          <a:pathLst>
            <a:path>
              <a:moveTo>
                <a:pt x="0" y="20721"/>
              </a:moveTo>
              <a:lnTo>
                <a:pt x="1089624" y="20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283519" y="1557120"/>
        <a:ext cx="54481" cy="54481"/>
      </dsp:txXfrm>
    </dsp:sp>
    <dsp:sp modelId="{34368366-B3A1-499B-ABC9-A7532C3618EC}">
      <dsp:nvSpPr>
        <dsp:cNvPr id="0" name=""/>
        <dsp:cNvSpPr/>
      </dsp:nvSpPr>
      <dsp:spPr>
        <a:xfrm>
          <a:off x="2695060" y="717807"/>
          <a:ext cx="1921500" cy="960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镜像反射和随机裁剪</a:t>
          </a:r>
        </a:p>
      </dsp:txBody>
      <dsp:txXfrm>
        <a:off x="2723199" y="745946"/>
        <a:ext cx="1865222" cy="904472"/>
      </dsp:txXfrm>
    </dsp:sp>
    <dsp:sp modelId="{F96A58E3-A09E-45ED-A34C-AC79FB198D26}">
      <dsp:nvSpPr>
        <dsp:cNvPr id="0" name=""/>
        <dsp:cNvSpPr/>
      </dsp:nvSpPr>
      <dsp:spPr>
        <a:xfrm rot="2142401">
          <a:off x="1837492" y="2226033"/>
          <a:ext cx="946534" cy="41443"/>
        </a:xfrm>
        <a:custGeom>
          <a:avLst/>
          <a:gdLst/>
          <a:ahLst/>
          <a:cxnLst/>
          <a:rect l="0" t="0" r="0" b="0"/>
          <a:pathLst>
            <a:path>
              <a:moveTo>
                <a:pt x="0" y="20721"/>
              </a:moveTo>
              <a:lnTo>
                <a:pt x="946534" y="20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287096" y="2223092"/>
        <a:ext cx="47326" cy="47326"/>
      </dsp:txXfrm>
    </dsp:sp>
    <dsp:sp modelId="{98FFB5C0-0802-451E-AD57-CF20C630118A}">
      <dsp:nvSpPr>
        <dsp:cNvPr id="0" name=""/>
        <dsp:cNvSpPr/>
      </dsp:nvSpPr>
      <dsp:spPr>
        <a:xfrm>
          <a:off x="2695060" y="1822670"/>
          <a:ext cx="1921500" cy="14006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改变样本训练</a:t>
          </a:r>
          <a:r>
            <a:rPr lang="en-US" altLang="zh-CN" sz="2000" kern="1200" dirty="0"/>
            <a:t>GRB</a:t>
          </a:r>
          <a:r>
            <a:rPr lang="zh-CN" altLang="en-US" sz="2000" kern="1200" dirty="0"/>
            <a:t>通道的强度值</a:t>
          </a:r>
        </a:p>
      </dsp:txBody>
      <dsp:txXfrm>
        <a:off x="2736082" y="1863692"/>
        <a:ext cx="1839456" cy="1318557"/>
      </dsp:txXfrm>
    </dsp:sp>
    <dsp:sp modelId="{B240386A-257E-4992-A3D8-D973E98074AC}">
      <dsp:nvSpPr>
        <dsp:cNvPr id="0" name=""/>
        <dsp:cNvSpPr/>
      </dsp:nvSpPr>
      <dsp:spPr>
        <a:xfrm>
          <a:off x="4616560" y="2502249"/>
          <a:ext cx="768600" cy="41443"/>
        </a:xfrm>
        <a:custGeom>
          <a:avLst/>
          <a:gdLst/>
          <a:ahLst/>
          <a:cxnLst/>
          <a:rect l="0" t="0" r="0" b="0"/>
          <a:pathLst>
            <a:path>
              <a:moveTo>
                <a:pt x="0" y="20721"/>
              </a:moveTo>
              <a:lnTo>
                <a:pt x="768600" y="20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81646" y="2503756"/>
        <a:ext cx="38430" cy="38430"/>
      </dsp:txXfrm>
    </dsp:sp>
    <dsp:sp modelId="{80190897-277B-4284-9E6D-282AAF0EE587}">
      <dsp:nvSpPr>
        <dsp:cNvPr id="0" name=""/>
        <dsp:cNvSpPr/>
      </dsp:nvSpPr>
      <dsp:spPr>
        <a:xfrm>
          <a:off x="5385161" y="1590995"/>
          <a:ext cx="1921500" cy="18639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 </a:t>
          </a:r>
          <a:r>
            <a:rPr lang="zh-CN" altLang="en-US" sz="1500" kern="1200" dirty="0"/>
            <a:t>先对</a:t>
          </a:r>
          <a:r>
            <a:rPr lang="en-US" altLang="zh-CN" sz="1500" kern="1200" dirty="0"/>
            <a:t>GRB</a:t>
          </a:r>
          <a:r>
            <a:rPr lang="zh-CN" altLang="en-US" sz="1500" kern="1200" dirty="0"/>
            <a:t>空间做主成分分析，然后对主成分做一个</a:t>
          </a:r>
          <a:r>
            <a:rPr lang="en-US" altLang="zh-CN" sz="1500" kern="1200" dirty="0"/>
            <a:t>(0,0.1)</a:t>
          </a:r>
          <a:r>
            <a:rPr lang="zh-CN" altLang="en-US" sz="1500" kern="1200" dirty="0"/>
            <a:t>的高斯扰动，去对颜色，光照做变换</a:t>
          </a:r>
        </a:p>
      </dsp:txBody>
      <dsp:txXfrm>
        <a:off x="5439754" y="1645588"/>
        <a:ext cx="1812314" cy="1754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06:51:18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1399 50 24575,'0'-2'0,"0"0"0,-1 0 0,1 1 0,-1-1 0,1 0 0,-1 0 0,0 0 0,0 1 0,1-1 0,-1 0 0,0 1 0,-1-1 0,1 1 0,0-1 0,0 1 0,-1-1 0,1 1 0,0 0 0,-1 0 0,0-1 0,1 1 0,-3-1 0,0 0 0,0 0 0,0 1 0,0-1 0,0 1 0,0-1 0,0 1 0,-1 1 0,1-1 0,-5 0 0,-2 2 0,1-1 0,-1 2 0,1-1 0,-21 7 0,-42 18 0,38-12 0,-6 0 0,-111 45 0,121-44 0,0 0 0,-50 35 0,54-30 0,2 1 0,0 1 0,1 1 0,2 0 0,-23 32 0,-40 53 0,-50 66 0,119-149 0,1-1 0,-18 42 0,-15 56 0,13-31 0,-61 155 0,73-176 0,-22 115 0,-31 199 0,68-348 0,-3 27 0,-6 126 0,19 65 0,3-173 0,24 126 0,37 76 0,-33-164 0,6-2 0,95 198 0,-75-199 0,84 122 0,-98-180 0,101 100 0,-127-139 0,413 377 0,-412-380 0,18 14 0,43 27 0,-68-49 0,1-1 0,-1 0 0,1-1 0,0-1 0,1 0 0,-1-1 0,27 4 0,18-4 0,85-4 0,-79-2 0,-37 1 0,133-8 0,-142 7 0,-1-1 0,0-2 0,0 1 0,-1-2 0,1-1 0,28-14 0,0-7 0,-2-2 0,0-2 0,-3-2 0,0-1 0,-2-3 0,45-56 0,-32 28 0,-4-3 0,-2-2 0,49-104 0,113-320-334,-173 386 223,-5-1 0,28-202 0,-43 141-34,-8 0 0,-7 0 1,-8 0-1,-56-320 1,49 412 251,-4 1 0,-4 1 0,-2 1 0,-50-101 1,-101-126 438,163 282-362,-25-37-143,-3 2 1,-80-84-1,11 14-41,-22-23 0,73 85 0,38 39 0,-1 1 0,-46-38 0,-79-50 0,132 101-227,-1 0-1,0 1 1,-1 0-1,0 2 1,-22-8-1,21 10-6598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4.jpg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框 10"/>
          <p:cNvSpPr>
            <a:spLocks noChangeArrowheads="1"/>
          </p:cNvSpPr>
          <p:nvPr/>
        </p:nvSpPr>
        <p:spPr bwMode="auto">
          <a:xfrm>
            <a:off x="3181350" y="5021580"/>
            <a:ext cx="57810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4000" b="1" dirty="0">
                <a:latin typeface="宋体" panose="02010600030101010101" pitchFamily="2" charset="-122"/>
              </a:rPr>
              <a:t>组会报告</a:t>
            </a:r>
            <a:endParaRPr lang="zh-CN" altLang="zh-CN" sz="4000" b="1" dirty="0">
              <a:latin typeface="宋体" panose="02010600030101010101" pitchFamily="2" charset="-122"/>
            </a:endParaRPr>
          </a:p>
        </p:txBody>
      </p:sp>
      <p:sp>
        <p:nvSpPr>
          <p:cNvPr id="3076" name="文本框 11"/>
          <p:cNvSpPr>
            <a:spLocks noChangeArrowheads="1"/>
          </p:cNvSpPr>
          <p:nvPr/>
        </p:nvSpPr>
        <p:spPr bwMode="auto">
          <a:xfrm>
            <a:off x="2814987" y="5943595"/>
            <a:ext cx="6486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汇报人：任祝显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077" name="直接连接符 13"/>
          <p:cNvSpPr>
            <a:spLocks noChangeShapeType="1"/>
          </p:cNvSpPr>
          <p:nvPr/>
        </p:nvSpPr>
        <p:spPr bwMode="auto">
          <a:xfrm>
            <a:off x="2087701" y="5834884"/>
            <a:ext cx="8016598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078" name="椭圆 21"/>
          <p:cNvSpPr>
            <a:spLocks noChangeArrowheads="1"/>
          </p:cNvSpPr>
          <p:nvPr/>
        </p:nvSpPr>
        <p:spPr bwMode="auto">
          <a:xfrm>
            <a:off x="5385198" y="3293269"/>
            <a:ext cx="1365143" cy="142160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 descr="D:\1北体\新闻中心\WechatIMG13.jpegWechatIMG13"/>
          <p:cNvPicPr>
            <a:picLocks noChangeAspect="1"/>
          </p:cNvPicPr>
          <p:nvPr/>
        </p:nvPicPr>
        <p:blipFill>
          <a:blip r:embed="rId3"/>
          <a:srcRect t="21804" b="11041"/>
          <a:stretch>
            <a:fillRect/>
          </a:stretch>
        </p:blipFill>
        <p:spPr>
          <a:xfrm>
            <a:off x="0" y="0"/>
            <a:ext cx="12192000" cy="439674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5538132" y="3778875"/>
            <a:ext cx="1115735" cy="103290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4" descr="D:\1北体\新闻中心\校徽.jpg校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29875" y="3893810"/>
            <a:ext cx="932241" cy="91122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6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ldLvl="0" autoUpdateAnimBg="0"/>
      <p:bldP spid="3076" grpId="0" bldLvl="0" autoUpdateAnimBg="0"/>
      <p:bldP spid="307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10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第二部分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 · </a:t>
              </a:r>
              <a:r>
                <a:rPr lang="en-US" altLang="zh-CN" sz="2800" b="1" i="0" dirty="0" err="1">
                  <a:latin typeface="微软雅黑" panose="020B0503020204020204" charset="-122"/>
                  <a:ea typeface="微软雅黑" panose="020B0503020204020204" charset="-122"/>
                </a:rPr>
                <a:t>resnet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网络介绍</a:t>
              </a: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9B6C80-70E8-5A00-978F-0F8A916C5C9A}"/>
              </a:ext>
            </a:extLst>
          </p:cNvPr>
          <p:cNvSpPr txBox="1"/>
          <p:nvPr/>
        </p:nvSpPr>
        <p:spPr>
          <a:xfrm>
            <a:off x="354169" y="1680693"/>
            <a:ext cx="7495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自深度神经网络在图像分类取得一系列突破之后，人们越来越多的将工作重心放在网络的深度上面，因为</a:t>
            </a:r>
            <a:r>
              <a:rPr lang="en-US" altLang="zh-CN" dirty="0"/>
              <a:t>CNN</a:t>
            </a:r>
            <a:r>
              <a:rPr lang="zh-CN" altLang="en-US" dirty="0"/>
              <a:t>能够提取</a:t>
            </a:r>
            <a:r>
              <a:rPr lang="en-US" altLang="zh-CN" dirty="0"/>
              <a:t>low/mid/high-level</a:t>
            </a:r>
            <a:r>
              <a:rPr lang="zh-CN" altLang="en-US" dirty="0"/>
              <a:t>的特征，网络的层数越多，意味着能够提取到不同</a:t>
            </a:r>
            <a:r>
              <a:rPr lang="en-US" altLang="zh-CN" dirty="0"/>
              <a:t>level</a:t>
            </a:r>
            <a:r>
              <a:rPr lang="zh-CN" altLang="en-US" dirty="0"/>
              <a:t>的特征越丰富。并且，越深的网络提取的特征越抽象，越具有语义信息。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E81DED-01F6-7EA9-07A2-DEE6A6160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674" y="2099258"/>
            <a:ext cx="4170891" cy="30183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84D7C1-0A2B-AD8A-3494-704EB8F273F4}"/>
              </a:ext>
            </a:extLst>
          </p:cNvPr>
          <p:cNvSpPr txBox="1"/>
          <p:nvPr/>
        </p:nvSpPr>
        <p:spPr>
          <a:xfrm>
            <a:off x="515155" y="3799268"/>
            <a:ext cx="6091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但是，单纯的堆叠层数会导致梯度消失</a:t>
            </a:r>
            <a:r>
              <a:rPr lang="en-US" altLang="zh-CN" dirty="0"/>
              <a:t>/</a:t>
            </a:r>
            <a:r>
              <a:rPr lang="zh-CN" altLang="en-US" dirty="0"/>
              <a:t>爆炸问题， 这个问题通过在网络层中加入正则化层</a:t>
            </a:r>
            <a:r>
              <a:rPr lang="en-US" altLang="zh-CN" dirty="0"/>
              <a:t>(batch normalization)</a:t>
            </a:r>
            <a:r>
              <a:rPr lang="zh-CN" altLang="en-US" dirty="0"/>
              <a:t>可以得到一定程度的解决。可是，随着网络深度的增加，还有另外一个问题的出现，即</a:t>
            </a:r>
            <a:r>
              <a:rPr lang="en-US" altLang="zh-CN" dirty="0"/>
              <a:t>:</a:t>
            </a:r>
            <a:r>
              <a:rPr lang="zh-CN" altLang="en-US" dirty="0"/>
              <a:t>网络退化。这表现在训练集上和测试集上的准确率都出现了下降。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FB22E7-81E0-B36F-DA59-5DCFB9F39A22}"/>
              </a:ext>
            </a:extLst>
          </p:cNvPr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B1684473-8F7A-60F9-9D9C-934A343718F8}"/>
                </a:ext>
              </a:extLst>
            </p:cNvPr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D058C73-EF74-4AC5-2903-3F3450257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" name="Text Box 55">
              <a:extLst>
                <a:ext uri="{FF2B5EF4-FFF2-40B4-BE49-F238E27FC236}">
                  <a16:creationId xmlns:a16="http://schemas.microsoft.com/office/drawing/2014/main" id="{05FB5977-4B2C-A5E4-D31A-7E0FBCF30E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第二部分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 · 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退化问题的原因及解决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0B1A215-C578-8AC2-51B7-AA5E88B00273}"/>
              </a:ext>
            </a:extLst>
          </p:cNvPr>
          <p:cNvSpPr txBox="1"/>
          <p:nvPr/>
        </p:nvSpPr>
        <p:spPr>
          <a:xfrm>
            <a:off x="740534" y="1526146"/>
            <a:ext cx="9163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zh-CN" altLang="en-US" dirty="0"/>
              <a:t>退化问题的原因</a:t>
            </a:r>
            <a:r>
              <a:rPr lang="en-US" altLang="zh-CN" dirty="0"/>
              <a:t>: 56</a:t>
            </a:r>
            <a:r>
              <a:rPr lang="zh-CN" altLang="en-US" dirty="0"/>
              <a:t>层的网络的解空间包含了</a:t>
            </a:r>
            <a:r>
              <a:rPr lang="en-US" altLang="zh-CN" dirty="0"/>
              <a:t>20</a:t>
            </a:r>
            <a:r>
              <a:rPr lang="zh-CN" altLang="en-US" dirty="0"/>
              <a:t>层网络的解空间 ，从原理上来说</a:t>
            </a:r>
            <a:r>
              <a:rPr lang="en-US" altLang="zh-CN" dirty="0"/>
              <a:t>56</a:t>
            </a:r>
            <a:r>
              <a:rPr lang="zh-CN" altLang="en-US" dirty="0"/>
              <a:t>层网络的性能应该是大于</a:t>
            </a:r>
            <a:r>
              <a:rPr lang="en-US" altLang="zh-CN" dirty="0"/>
              <a:t>20</a:t>
            </a:r>
            <a:r>
              <a:rPr lang="zh-CN" altLang="en-US" dirty="0"/>
              <a:t>层网络的。但是无论是训练集和测试集准确率都出现下降的原因可能是</a:t>
            </a:r>
            <a:r>
              <a:rPr lang="en-US" altLang="zh-CN" dirty="0"/>
              <a:t>56</a:t>
            </a:r>
            <a:r>
              <a:rPr lang="zh-CN" altLang="en-US" dirty="0"/>
              <a:t>层网络的解空间虽然包含了</a:t>
            </a:r>
            <a:r>
              <a:rPr lang="en-US" altLang="zh-CN" dirty="0"/>
              <a:t>20</a:t>
            </a:r>
            <a:r>
              <a:rPr lang="zh-CN" altLang="en-US" dirty="0"/>
              <a:t>层网络的解空间，但是在训练网络时使用的是随机梯度下降优化策略，由于</a:t>
            </a:r>
            <a:r>
              <a:rPr lang="en-US" altLang="zh-CN" dirty="0"/>
              <a:t>56</a:t>
            </a:r>
            <a:r>
              <a:rPr lang="zh-CN" altLang="en-US" dirty="0"/>
              <a:t>层网络的解空间比</a:t>
            </a:r>
            <a:r>
              <a:rPr lang="en-US" altLang="zh-CN" dirty="0"/>
              <a:t>20</a:t>
            </a:r>
            <a:r>
              <a:rPr lang="zh-CN" altLang="en-US" dirty="0"/>
              <a:t>层网络的解空间更加复杂，所以更容易进入到局部最优解，而不是全局最优解。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18052B-8292-CB64-529C-958EE83F5385}"/>
              </a:ext>
            </a:extLst>
          </p:cNvPr>
          <p:cNvSpPr txBox="1"/>
          <p:nvPr/>
        </p:nvSpPr>
        <p:spPr>
          <a:xfrm>
            <a:off x="821598" y="3429000"/>
            <a:ext cx="39151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resnet</a:t>
            </a:r>
            <a:r>
              <a:rPr lang="zh-CN" altLang="en-US" dirty="0"/>
              <a:t>解决网络退化问题</a:t>
            </a:r>
            <a:r>
              <a:rPr lang="en-US" altLang="zh-CN" dirty="0"/>
              <a:t>: </a:t>
            </a:r>
            <a:r>
              <a:rPr lang="en-US" altLang="zh-CN" dirty="0" err="1"/>
              <a:t>resnet</a:t>
            </a:r>
            <a:r>
              <a:rPr lang="zh-CN" altLang="en-US" dirty="0"/>
              <a:t>网络作者通过引入残差块来解决该问题。该思路主要是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如果深层网络的后面那些层都为恒等映射，那么至少深层网络的效果至少不会比浅层网络的效果差。假设该残差块的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的输入为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x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输出为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H(X)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，那么我们不再去学习输入到输出的映射关系，而是去学习它们之间的差异，即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F(X)=H(X)-X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，这样，得到的输出即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:H(X)=F(X)+X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，当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F(X)=0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时，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H(X)=X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，就构成了一个恒等映射。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0A4D11-BC1D-9A1B-2760-7EF425DE4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166" y="3003474"/>
            <a:ext cx="3668330" cy="33962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49EB879-7D67-3906-502E-20BDBA3758CC}"/>
              </a:ext>
            </a:extLst>
          </p:cNvPr>
          <p:cNvSpPr txBox="1"/>
          <p:nvPr/>
        </p:nvSpPr>
        <p:spPr>
          <a:xfrm>
            <a:off x="8281115" y="6383655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残差块</a:t>
            </a:r>
          </a:p>
        </p:txBody>
      </p:sp>
    </p:spTree>
    <p:extLst>
      <p:ext uri="{BB962C8B-B14F-4D97-AF65-F5344CB8AC3E}">
        <p14:creationId xmlns:p14="http://schemas.microsoft.com/office/powerpoint/2010/main" val="386796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20C8B8-DD9F-1238-130F-1D125824A326}"/>
              </a:ext>
            </a:extLst>
          </p:cNvPr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814C52D-1288-EAAD-C1B0-43A00F37294C}"/>
                </a:ext>
              </a:extLst>
            </p:cNvPr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FD1E3E0-2E87-8F09-31C0-B0BD8B362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" name="Text Box 55">
              <a:extLst>
                <a:ext uri="{FF2B5EF4-FFF2-40B4-BE49-F238E27FC236}">
                  <a16:creationId xmlns:a16="http://schemas.microsoft.com/office/drawing/2014/main" id="{CA2200EE-494D-3990-3818-FB4D5C8E7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第二部分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 · Resnet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网络结构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3F3CD63-7B5A-819B-369E-A47C070F6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837" y="1034697"/>
            <a:ext cx="6959528" cy="40955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B41D3F-A70D-3CCD-7306-1BE58EF6277A}"/>
              </a:ext>
            </a:extLst>
          </p:cNvPr>
          <p:cNvSpPr txBox="1"/>
          <p:nvPr/>
        </p:nvSpPr>
        <p:spPr>
          <a:xfrm>
            <a:off x="482958" y="1500389"/>
            <a:ext cx="3528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每个网络都包含输入部分，输出部分和中间卷积部分，而这些网络的差异主要表现在</a:t>
            </a:r>
            <a:r>
              <a:rPr lang="en-US" altLang="zh-CN" dirty="0"/>
              <a:t>:</a:t>
            </a:r>
            <a:r>
              <a:rPr lang="zh-CN" altLang="en-US" dirty="0"/>
              <a:t>中间卷积部分残差块的参数和个数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33B514-F9E4-2B36-6BC0-7788616A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" y="2812093"/>
            <a:ext cx="4043966" cy="301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A1E08CF-7071-975F-49D8-10D45E9CE809}"/>
              </a:ext>
            </a:extLst>
          </p:cNvPr>
          <p:cNvSpPr txBox="1"/>
          <p:nvPr/>
        </p:nvSpPr>
        <p:spPr>
          <a:xfrm>
            <a:off x="1482018" y="5823303"/>
            <a:ext cx="15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building block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01A1C0-29FC-2879-2E6C-F304E59EBE5A}"/>
              </a:ext>
            </a:extLst>
          </p:cNvPr>
          <p:cNvSpPr txBox="1"/>
          <p:nvPr/>
        </p:nvSpPr>
        <p:spPr>
          <a:xfrm>
            <a:off x="3760632" y="5848703"/>
            <a:ext cx="8170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左图为</a:t>
            </a:r>
            <a:r>
              <a:rPr lang="en-US" altLang="zh-CN" dirty="0"/>
              <a:t>Resnet34</a:t>
            </a:r>
            <a:r>
              <a:rPr lang="zh-CN" altLang="en-US" dirty="0"/>
              <a:t>的残差块结构，右图为</a:t>
            </a:r>
            <a:r>
              <a:rPr lang="en-US" altLang="zh-CN" dirty="0"/>
              <a:t>Resnet50/101/152</a:t>
            </a:r>
            <a:r>
              <a:rPr lang="zh-CN" altLang="en-US" dirty="0"/>
              <a:t>的残差块结构，右图通过</a:t>
            </a:r>
            <a:r>
              <a:rPr lang="en-US" altLang="zh-CN" dirty="0"/>
              <a:t>1×1</a:t>
            </a:r>
            <a:r>
              <a:rPr lang="zh-CN" altLang="en-US" dirty="0"/>
              <a:t>卷积先降维到之后再升维，不仅减少了参数量，实现特征的组合，也多使用了一次</a:t>
            </a:r>
            <a:r>
              <a:rPr lang="en-US" altLang="zh-CN" dirty="0" err="1"/>
              <a:t>relu</a:t>
            </a:r>
            <a:r>
              <a:rPr lang="zh-CN" altLang="en-US" dirty="0"/>
              <a:t>非线性函数，使得结果更加精准。</a:t>
            </a:r>
            <a:endParaRPr lang="en-US" altLang="zh-CN" dirty="0"/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742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355FC2E-4949-DE19-3573-535152944300}"/>
              </a:ext>
            </a:extLst>
          </p:cNvPr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C8C0122-23F3-7FCE-5123-4C09F86EFA06}"/>
                </a:ext>
              </a:extLst>
            </p:cNvPr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7E847F-C91C-CC89-5756-93B218749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" name="Text Box 55">
              <a:extLst>
                <a:ext uri="{FF2B5EF4-FFF2-40B4-BE49-F238E27FC236}">
                  <a16:creationId xmlns:a16="http://schemas.microsoft.com/office/drawing/2014/main" id="{CBB31CD9-8D36-6589-79F8-8EEEAFAD9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第二部分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 · Resnet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网络结构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8F04032-1C1D-14F9-F979-1B5EDF3D0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419" y="1059311"/>
            <a:ext cx="5254581" cy="55390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79DCBE-68AC-7448-9319-226478D9ED46}"/>
              </a:ext>
            </a:extLst>
          </p:cNvPr>
          <p:cNvSpPr txBox="1"/>
          <p:nvPr/>
        </p:nvSpPr>
        <p:spPr>
          <a:xfrm>
            <a:off x="1482018" y="1925392"/>
            <a:ext cx="213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76B07D-7379-9259-EF4E-8C654B8FA552}"/>
              </a:ext>
            </a:extLst>
          </p:cNvPr>
          <p:cNvSpPr txBox="1"/>
          <p:nvPr/>
        </p:nvSpPr>
        <p:spPr>
          <a:xfrm>
            <a:off x="882203" y="1880315"/>
            <a:ext cx="41920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有实线和虚线两种相连方式，实线的连接部分都是执行的</a:t>
            </a:r>
            <a:r>
              <a:rPr lang="en-US" altLang="zh-CN" dirty="0"/>
              <a:t>3×3×64</a:t>
            </a:r>
            <a:r>
              <a:rPr lang="zh-CN" altLang="en-US" dirty="0"/>
              <a:t>的卷积，他们的</a:t>
            </a:r>
            <a:r>
              <a:rPr lang="en-US" altLang="zh-CN" dirty="0"/>
              <a:t>channels</a:t>
            </a:r>
            <a:r>
              <a:rPr lang="zh-CN" altLang="en-US" dirty="0"/>
              <a:t>数量一致，因此</a:t>
            </a:r>
            <a:r>
              <a:rPr lang="en-US" altLang="zh-CN" dirty="0"/>
              <a:t>Y=F(X)+X;</a:t>
            </a:r>
            <a:r>
              <a:rPr lang="zh-CN" altLang="en-US" dirty="0"/>
              <a:t>而虚线部分所相连接的部分</a:t>
            </a:r>
            <a:r>
              <a:rPr lang="en-US" altLang="zh-CN" dirty="0"/>
              <a:t>channels</a:t>
            </a:r>
            <a:r>
              <a:rPr lang="zh-CN" altLang="en-US" dirty="0"/>
              <a:t>数量不一致，因此需要先对</a:t>
            </a:r>
            <a:r>
              <a:rPr lang="en-US" altLang="zh-CN" dirty="0"/>
              <a:t>X</a:t>
            </a:r>
            <a:r>
              <a:rPr lang="zh-CN" altLang="en-US" dirty="0"/>
              <a:t>进行一次线性变换，使得</a:t>
            </a:r>
            <a:r>
              <a:rPr lang="en-US" altLang="zh-CN" dirty="0"/>
              <a:t>channels</a:t>
            </a:r>
            <a:r>
              <a:rPr lang="zh-CN" altLang="en-US" dirty="0"/>
              <a:t>维度一致，因此</a:t>
            </a:r>
            <a:r>
              <a:rPr lang="en-US" altLang="zh-CN" dirty="0"/>
              <a:t>Y=F(X)+WX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81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781D73A-1C4D-F8BF-FCDE-3C981E5025DF}"/>
              </a:ext>
            </a:extLst>
          </p:cNvPr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69BC6D90-212C-E2FC-2294-B3975D945D88}"/>
                </a:ext>
              </a:extLst>
            </p:cNvPr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7FCF263-31EA-8893-2CC0-677645C0E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" name="Text Box 55">
              <a:extLst>
                <a:ext uri="{FF2B5EF4-FFF2-40B4-BE49-F238E27FC236}">
                  <a16:creationId xmlns:a16="http://schemas.microsoft.com/office/drawing/2014/main" id="{19EDDB43-B63D-7C50-8991-A41068F2B8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第二部分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 · Resnet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网络结构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C360CB1-C805-D0AE-0CFE-6BA0DF202745}"/>
              </a:ext>
            </a:extLst>
          </p:cNvPr>
          <p:cNvSpPr txBox="1"/>
          <p:nvPr/>
        </p:nvSpPr>
        <p:spPr>
          <a:xfrm>
            <a:off x="836805" y="1059311"/>
            <a:ext cx="103154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</a:t>
            </a:r>
            <a:r>
              <a:rPr lang="en-US" altLang="zh-CN" dirty="0" err="1"/>
              <a:t>BasicBlock</a:t>
            </a:r>
            <a:r>
              <a:rPr lang="en-US" altLang="zh-CN" dirty="0"/>
              <a:t>(</a:t>
            </a:r>
            <a:r>
              <a:rPr lang="en-US" altLang="zh-CN" dirty="0" err="1"/>
              <a:t>nn.Module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expansion = 1</a:t>
            </a:r>
          </a:p>
          <a:p>
            <a:endParaRPr lang="en-US" altLang="zh-CN" dirty="0"/>
          </a:p>
          <a:p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</a:t>
            </a:r>
            <a:r>
              <a:rPr lang="en-US" altLang="zh-CN" dirty="0" err="1"/>
              <a:t>inplanes</a:t>
            </a:r>
            <a:r>
              <a:rPr lang="en-US" altLang="zh-CN" dirty="0"/>
              <a:t>, planes, stride=1, </a:t>
            </a:r>
            <a:r>
              <a:rPr lang="en-US" altLang="zh-CN" dirty="0" err="1"/>
              <a:t>downsample</a:t>
            </a:r>
            <a:r>
              <a:rPr lang="en-US" altLang="zh-CN" dirty="0"/>
              <a:t>=None):</a:t>
            </a:r>
          </a:p>
          <a:p>
            <a:r>
              <a:rPr lang="en-US" altLang="zh-CN" dirty="0"/>
              <a:t>        super(</a:t>
            </a:r>
            <a:r>
              <a:rPr lang="en-US" altLang="zh-CN" dirty="0" err="1"/>
              <a:t>BasicBlock</a:t>
            </a:r>
            <a:r>
              <a:rPr lang="en-US" altLang="zh-CN" dirty="0"/>
              <a:t>, self).__</a:t>
            </a:r>
            <a:r>
              <a:rPr lang="en-US" altLang="zh-CN" dirty="0" err="1"/>
              <a:t>init</a:t>
            </a:r>
            <a:r>
              <a:rPr lang="en-US" altLang="zh-CN" dirty="0"/>
              <a:t>__()</a:t>
            </a:r>
          </a:p>
          <a:p>
            <a:r>
              <a:rPr lang="en-US" altLang="zh-CN" dirty="0"/>
              <a:t>        self.conv1 = conv3x3(</a:t>
            </a:r>
            <a:r>
              <a:rPr lang="en-US" altLang="zh-CN" dirty="0" err="1"/>
              <a:t>inplanes</a:t>
            </a:r>
            <a:r>
              <a:rPr lang="en-US" altLang="zh-CN" dirty="0"/>
              <a:t>, planes, stride)</a:t>
            </a:r>
          </a:p>
          <a:p>
            <a:r>
              <a:rPr lang="en-US" altLang="zh-CN" dirty="0"/>
              <a:t>        self.bn1 = nn.BatchNorm2d(planes)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self.relu</a:t>
            </a:r>
            <a:r>
              <a:rPr lang="en-US" altLang="zh-CN" dirty="0"/>
              <a:t> = </a:t>
            </a:r>
            <a:r>
              <a:rPr lang="en-US" altLang="zh-CN" dirty="0" err="1"/>
              <a:t>nn.ReLU</a:t>
            </a:r>
            <a:r>
              <a:rPr lang="en-US" altLang="zh-CN" dirty="0"/>
              <a:t>(</a:t>
            </a:r>
            <a:r>
              <a:rPr lang="en-US" altLang="zh-CN" dirty="0" err="1"/>
              <a:t>inplace</a:t>
            </a:r>
            <a:r>
              <a:rPr lang="en-US" altLang="zh-CN" dirty="0"/>
              <a:t>=True)</a:t>
            </a:r>
          </a:p>
          <a:p>
            <a:r>
              <a:rPr lang="en-US" altLang="zh-CN" dirty="0"/>
              <a:t>        self.conv2 = conv3x3(planes, planes)</a:t>
            </a:r>
          </a:p>
          <a:p>
            <a:r>
              <a:rPr lang="en-US" altLang="zh-CN" dirty="0"/>
              <a:t>        self.bn2 = nn.BatchNorm2d(planes)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self.downsample</a:t>
            </a:r>
            <a:r>
              <a:rPr lang="en-US" altLang="zh-CN" dirty="0"/>
              <a:t> = </a:t>
            </a:r>
            <a:r>
              <a:rPr lang="en-US" altLang="zh-CN" dirty="0" err="1"/>
              <a:t>downsample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self.stride</a:t>
            </a:r>
            <a:r>
              <a:rPr lang="en-US" altLang="zh-CN" dirty="0"/>
              <a:t> = stride</a:t>
            </a:r>
          </a:p>
          <a:p>
            <a:endParaRPr lang="en-US" altLang="zh-CN" dirty="0"/>
          </a:p>
          <a:p>
            <a:r>
              <a:rPr lang="en-US" altLang="zh-CN" dirty="0"/>
              <a:t>    def forward(self, x):</a:t>
            </a:r>
          </a:p>
          <a:p>
            <a:r>
              <a:rPr lang="en-US" altLang="zh-CN" dirty="0"/>
              <a:t>        identity = x</a:t>
            </a:r>
          </a:p>
          <a:p>
            <a:endParaRPr lang="en-US" altLang="zh-CN" dirty="0"/>
          </a:p>
          <a:p>
            <a:r>
              <a:rPr lang="en-US" altLang="zh-CN" dirty="0"/>
              <a:t>        out = self.conv1(x)</a:t>
            </a:r>
          </a:p>
          <a:p>
            <a:r>
              <a:rPr lang="en-US" altLang="zh-CN" dirty="0"/>
              <a:t>        out = self.bn1(out)</a:t>
            </a:r>
          </a:p>
          <a:p>
            <a:r>
              <a:rPr lang="en-US" altLang="zh-CN" dirty="0"/>
              <a:t>        out = </a:t>
            </a:r>
            <a:r>
              <a:rPr lang="en-US" altLang="zh-CN" dirty="0" err="1"/>
              <a:t>self.relu</a:t>
            </a:r>
            <a:r>
              <a:rPr lang="en-US" altLang="zh-CN" dirty="0"/>
              <a:t>(out)</a:t>
            </a:r>
          </a:p>
          <a:p>
            <a:endParaRPr lang="en-US" altLang="zh-CN" dirty="0"/>
          </a:p>
          <a:p>
            <a:r>
              <a:rPr lang="en-US" altLang="zh-CN" dirty="0"/>
              <a:t>        out = self.conv2(out)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51B253-3110-5EE0-B315-AFA4DD2C8650}"/>
              </a:ext>
            </a:extLst>
          </p:cNvPr>
          <p:cNvSpPr txBox="1"/>
          <p:nvPr/>
        </p:nvSpPr>
        <p:spPr>
          <a:xfrm>
            <a:off x="7777677" y="1318022"/>
            <a:ext cx="3577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out = self.bn2(out)</a:t>
            </a:r>
          </a:p>
          <a:p>
            <a:endParaRPr lang="en-US" altLang="zh-CN" dirty="0"/>
          </a:p>
          <a:p>
            <a:r>
              <a:rPr lang="en-US" altLang="zh-CN" dirty="0"/>
              <a:t>        if </a:t>
            </a:r>
            <a:r>
              <a:rPr lang="en-US" altLang="zh-CN" dirty="0" err="1"/>
              <a:t>self.downsample</a:t>
            </a:r>
            <a:r>
              <a:rPr lang="en-US" altLang="zh-CN" dirty="0"/>
              <a:t> is not None:</a:t>
            </a:r>
          </a:p>
          <a:p>
            <a:r>
              <a:rPr lang="en-US" altLang="zh-CN" dirty="0"/>
              <a:t>            identity = </a:t>
            </a:r>
            <a:r>
              <a:rPr lang="en-US" altLang="zh-CN" dirty="0" err="1"/>
              <a:t>self.downsample</a:t>
            </a:r>
            <a:r>
              <a:rPr lang="en-US" altLang="zh-CN" dirty="0"/>
              <a:t>(x)</a:t>
            </a:r>
          </a:p>
          <a:p>
            <a:endParaRPr lang="en-US" altLang="zh-CN" dirty="0"/>
          </a:p>
          <a:p>
            <a:r>
              <a:rPr lang="en-US" altLang="zh-CN" dirty="0"/>
              <a:t>        out += identity</a:t>
            </a:r>
          </a:p>
          <a:p>
            <a:r>
              <a:rPr lang="en-US" altLang="zh-CN" dirty="0"/>
              <a:t>        out = </a:t>
            </a:r>
            <a:r>
              <a:rPr lang="en-US" altLang="zh-CN" dirty="0" err="1"/>
              <a:t>self.relu</a:t>
            </a:r>
            <a:r>
              <a:rPr lang="en-US" altLang="zh-CN" dirty="0"/>
              <a:t>(out)</a:t>
            </a:r>
          </a:p>
          <a:p>
            <a:endParaRPr lang="en-US" altLang="zh-CN" dirty="0"/>
          </a:p>
          <a:p>
            <a:r>
              <a:rPr lang="en-US" altLang="zh-CN" dirty="0"/>
              <a:t>        return 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662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框 10"/>
          <p:cNvSpPr>
            <a:spLocks noChangeArrowheads="1"/>
          </p:cNvSpPr>
          <p:nvPr/>
        </p:nvSpPr>
        <p:spPr bwMode="auto">
          <a:xfrm>
            <a:off x="2087701" y="5021845"/>
            <a:ext cx="80165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3600" dirty="0">
                <a:latin typeface="宋体" panose="02010600030101010101" pitchFamily="2" charset="-122"/>
              </a:rPr>
              <a:t>请各位老师同学批评指正</a:t>
            </a:r>
            <a:endParaRPr lang="zh-CN" altLang="zh-CN" sz="3600" dirty="0">
              <a:latin typeface="宋体" panose="02010600030101010101" pitchFamily="2" charset="-122"/>
            </a:endParaRPr>
          </a:p>
        </p:txBody>
      </p:sp>
      <p:sp>
        <p:nvSpPr>
          <p:cNvPr id="3077" name="直接连接符 13"/>
          <p:cNvSpPr>
            <a:spLocks noChangeShapeType="1"/>
          </p:cNvSpPr>
          <p:nvPr/>
        </p:nvSpPr>
        <p:spPr bwMode="auto">
          <a:xfrm flipV="1">
            <a:off x="4288155" y="5767705"/>
            <a:ext cx="3540760" cy="127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078" name="椭圆 21"/>
          <p:cNvSpPr>
            <a:spLocks noChangeArrowheads="1"/>
          </p:cNvSpPr>
          <p:nvPr/>
        </p:nvSpPr>
        <p:spPr bwMode="auto">
          <a:xfrm>
            <a:off x="5385198" y="3293269"/>
            <a:ext cx="1365143" cy="142160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 descr="D:\1北体\新闻中心\WechatIMG13.jpegWechatIMG13"/>
          <p:cNvPicPr>
            <a:picLocks noChangeAspect="1"/>
          </p:cNvPicPr>
          <p:nvPr/>
        </p:nvPicPr>
        <p:blipFill>
          <a:blip r:embed="rId3"/>
          <a:srcRect t="21804" b="11041"/>
          <a:stretch>
            <a:fillRect/>
          </a:stretch>
        </p:blipFill>
        <p:spPr>
          <a:xfrm>
            <a:off x="0" y="0"/>
            <a:ext cx="12192000" cy="439674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5538132" y="3778875"/>
            <a:ext cx="1115735" cy="103290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4" descr="D:\1北体\新闻中心\校徽.jpg校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29875" y="3893810"/>
            <a:ext cx="932241" cy="91122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ldLvl="0" autoUpdateAnimBg="0"/>
      <p:bldP spid="307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2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第一部分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 · 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图像分类的一般步骤</a:t>
              </a: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F52509-C5F3-0FF6-9E51-0C9653830706}"/>
              </a:ext>
            </a:extLst>
          </p:cNvPr>
          <p:cNvSpPr txBox="1"/>
          <p:nvPr/>
        </p:nvSpPr>
        <p:spPr>
          <a:xfrm>
            <a:off x="540912" y="1339403"/>
            <a:ext cx="455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深度学习进行图像分类的一般步骤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244B0A-A61C-DC5F-3457-C108B2185187}"/>
              </a:ext>
            </a:extLst>
          </p:cNvPr>
          <p:cNvSpPr/>
          <p:nvPr/>
        </p:nvSpPr>
        <p:spPr>
          <a:xfrm>
            <a:off x="766263" y="1938271"/>
            <a:ext cx="1648526" cy="585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问题定义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6FB2E759-4591-00A5-AFC2-52051E64E872}"/>
              </a:ext>
            </a:extLst>
          </p:cNvPr>
          <p:cNvSpPr/>
          <p:nvPr/>
        </p:nvSpPr>
        <p:spPr>
          <a:xfrm>
            <a:off x="2550017" y="2023856"/>
            <a:ext cx="82424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8BCB9B-A728-80DB-BD70-441FD7F2CC6A}"/>
              </a:ext>
            </a:extLst>
          </p:cNvPr>
          <p:cNvSpPr/>
          <p:nvPr/>
        </p:nvSpPr>
        <p:spPr>
          <a:xfrm>
            <a:off x="3509492" y="1938271"/>
            <a:ext cx="1706451" cy="585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数据收集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BA98DF-4C2E-D38E-8B03-EA4B54CEC17A}"/>
              </a:ext>
            </a:extLst>
          </p:cNvPr>
          <p:cNvSpPr/>
          <p:nvPr/>
        </p:nvSpPr>
        <p:spPr>
          <a:xfrm>
            <a:off x="6817215" y="1971404"/>
            <a:ext cx="1547611" cy="57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数据预处理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8A9BF18E-69BB-71EF-83A0-D3972723E64C}"/>
              </a:ext>
            </a:extLst>
          </p:cNvPr>
          <p:cNvSpPr/>
          <p:nvPr/>
        </p:nvSpPr>
        <p:spPr>
          <a:xfrm>
            <a:off x="5527375" y="20141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15105347-FAA0-0545-624D-5E2681CF175C}"/>
              </a:ext>
            </a:extLst>
          </p:cNvPr>
          <p:cNvSpPr/>
          <p:nvPr/>
        </p:nvSpPr>
        <p:spPr>
          <a:xfrm>
            <a:off x="8610600" y="20238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92E2E0-FAAB-A079-3237-E23C46FCA777}"/>
              </a:ext>
            </a:extLst>
          </p:cNvPr>
          <p:cNvSpPr/>
          <p:nvPr/>
        </p:nvSpPr>
        <p:spPr>
          <a:xfrm>
            <a:off x="9807677" y="1938269"/>
            <a:ext cx="1867021" cy="58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划分数据集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30634940-479A-3D71-96AD-282625C010CC}"/>
              </a:ext>
            </a:extLst>
          </p:cNvPr>
          <p:cNvSpPr/>
          <p:nvPr/>
        </p:nvSpPr>
        <p:spPr>
          <a:xfrm>
            <a:off x="10663707" y="2646608"/>
            <a:ext cx="484632" cy="781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C144E2-4F45-704E-4935-51EE94CECF02}"/>
              </a:ext>
            </a:extLst>
          </p:cNvPr>
          <p:cNvSpPr/>
          <p:nvPr/>
        </p:nvSpPr>
        <p:spPr>
          <a:xfrm>
            <a:off x="9826786" y="3427829"/>
            <a:ext cx="2001919" cy="480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选择模型</a:t>
            </a:r>
          </a:p>
        </p:txBody>
      </p:sp>
      <p:sp>
        <p:nvSpPr>
          <p:cNvPr id="14" name="箭头: 左 13">
            <a:extLst>
              <a:ext uri="{FF2B5EF4-FFF2-40B4-BE49-F238E27FC236}">
                <a16:creationId xmlns:a16="http://schemas.microsoft.com/office/drawing/2014/main" id="{BE99E495-60FF-D960-4BFE-1FD326C5A00B}"/>
              </a:ext>
            </a:extLst>
          </p:cNvPr>
          <p:cNvSpPr/>
          <p:nvPr/>
        </p:nvSpPr>
        <p:spPr>
          <a:xfrm>
            <a:off x="8610600" y="3424105"/>
            <a:ext cx="978408" cy="484633"/>
          </a:xfrm>
          <a:prstGeom prst="leftArrow">
            <a:avLst>
              <a:gd name="adj1" fmla="val 50000"/>
              <a:gd name="adj2" fmla="val 59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BC8CC6-4B00-6542-5D60-20A80EB09EDD}"/>
              </a:ext>
            </a:extLst>
          </p:cNvPr>
          <p:cNvSpPr/>
          <p:nvPr/>
        </p:nvSpPr>
        <p:spPr>
          <a:xfrm>
            <a:off x="3872874" y="3425775"/>
            <a:ext cx="1637765" cy="484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训练模型</a:t>
            </a:r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4EE14389-0C40-E0CE-1B66-AE3E24DC3825}"/>
              </a:ext>
            </a:extLst>
          </p:cNvPr>
          <p:cNvSpPr/>
          <p:nvPr/>
        </p:nvSpPr>
        <p:spPr>
          <a:xfrm>
            <a:off x="2690770" y="342410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D247B6D-1E8B-B9FF-D46C-EA38FB275F26}"/>
              </a:ext>
            </a:extLst>
          </p:cNvPr>
          <p:cNvSpPr/>
          <p:nvPr/>
        </p:nvSpPr>
        <p:spPr>
          <a:xfrm>
            <a:off x="778256" y="3424105"/>
            <a:ext cx="1674736" cy="484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评估模型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C9A7967-5613-4C19-1B5A-42CFA3DFE2F0}"/>
              </a:ext>
            </a:extLst>
          </p:cNvPr>
          <p:cNvSpPr/>
          <p:nvPr/>
        </p:nvSpPr>
        <p:spPr>
          <a:xfrm>
            <a:off x="6817215" y="3424104"/>
            <a:ext cx="1547610" cy="480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配置参数</a:t>
            </a:r>
          </a:p>
        </p:txBody>
      </p:sp>
      <p:sp>
        <p:nvSpPr>
          <p:cNvPr id="13" name="箭头: 左 12">
            <a:extLst>
              <a:ext uri="{FF2B5EF4-FFF2-40B4-BE49-F238E27FC236}">
                <a16:creationId xmlns:a16="http://schemas.microsoft.com/office/drawing/2014/main" id="{BD17F9DD-AF9F-7C97-FC1C-24EE7447743E}"/>
              </a:ext>
            </a:extLst>
          </p:cNvPr>
          <p:cNvSpPr/>
          <p:nvPr/>
        </p:nvSpPr>
        <p:spPr>
          <a:xfrm>
            <a:off x="5647645" y="342038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EB4FC77B-5A06-54EF-CEF0-363C1CA146D9}"/>
              </a:ext>
            </a:extLst>
          </p:cNvPr>
          <p:cNvSpPr/>
          <p:nvPr/>
        </p:nvSpPr>
        <p:spPr>
          <a:xfrm>
            <a:off x="1348210" y="4089042"/>
            <a:ext cx="484632" cy="940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969164-EE13-F2E6-72A6-83F4C1500443}"/>
              </a:ext>
            </a:extLst>
          </p:cNvPr>
          <p:cNvSpPr/>
          <p:nvPr/>
        </p:nvSpPr>
        <p:spPr>
          <a:xfrm>
            <a:off x="778256" y="5209505"/>
            <a:ext cx="1674735" cy="484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调整参数或模型结构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E25D2E0D-C688-3A66-1BFE-B58611CB266F}"/>
              </a:ext>
            </a:extLst>
          </p:cNvPr>
          <p:cNvSpPr/>
          <p:nvPr/>
        </p:nvSpPr>
        <p:spPr>
          <a:xfrm>
            <a:off x="2722966" y="52095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1F1576-0DAA-F993-EECF-694D6DF7DF14}"/>
              </a:ext>
            </a:extLst>
          </p:cNvPr>
          <p:cNvSpPr/>
          <p:nvPr/>
        </p:nvSpPr>
        <p:spPr>
          <a:xfrm>
            <a:off x="3905517" y="5106474"/>
            <a:ext cx="1674734" cy="58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模型测试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A2C3A7AE-19FC-DCF5-C1F8-2757B28A6CB5}"/>
              </a:ext>
            </a:extLst>
          </p:cNvPr>
          <p:cNvSpPr/>
          <p:nvPr/>
        </p:nvSpPr>
        <p:spPr>
          <a:xfrm>
            <a:off x="5784394" y="52095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618D2CF-E795-2F84-B1E7-EFAC67AC5259}"/>
              </a:ext>
            </a:extLst>
          </p:cNvPr>
          <p:cNvSpPr/>
          <p:nvPr/>
        </p:nvSpPr>
        <p:spPr>
          <a:xfrm>
            <a:off x="6966945" y="5156314"/>
            <a:ext cx="1397880" cy="480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部署模型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95"/>
            <a:ext cx="12201525" cy="3105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000" y="1880220"/>
            <a:ext cx="4205521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38470" y="2552700"/>
            <a:ext cx="4915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神经网络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411162" y="3403575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1852411" y="3017522"/>
            <a:ext cx="3230339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265" y="184785"/>
            <a:ext cx="984250" cy="847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" y="34237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EB7A252-0029-71BB-6E6D-7205D2DB7A89}"/>
              </a:ext>
            </a:extLst>
          </p:cNvPr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FA53B9C8-D53A-D6F7-30B6-BF24D3803058}"/>
                </a:ext>
              </a:extLst>
            </p:cNvPr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2E31484-2120-4C6F-9C70-3B87EEE9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" name="Text Box 55">
              <a:extLst>
                <a:ext uri="{FF2B5EF4-FFF2-40B4-BE49-F238E27FC236}">
                  <a16:creationId xmlns:a16="http://schemas.microsoft.com/office/drawing/2014/main" id="{B7359BF4-6EBE-D0F3-24B2-331935363C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第一部分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 · </a:t>
              </a:r>
              <a:r>
                <a:rPr lang="en-US" altLang="zh-CN" sz="2800" b="1" i="0" dirty="0" err="1">
                  <a:latin typeface="微软雅黑" panose="020B0503020204020204" charset="-122"/>
                  <a:ea typeface="微软雅黑" panose="020B0503020204020204" charset="-122"/>
                </a:rPr>
                <a:t>Alexnet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数据集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9220848-C2E3-12E8-649E-4B860E066BDC}"/>
              </a:ext>
            </a:extLst>
          </p:cNvPr>
          <p:cNvSpPr txBox="1"/>
          <p:nvPr/>
        </p:nvSpPr>
        <p:spPr>
          <a:xfrm>
            <a:off x="608786" y="1423114"/>
            <a:ext cx="317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18421C-B49D-F862-0177-BF57B3DB96E1}"/>
              </a:ext>
            </a:extLst>
          </p:cNvPr>
          <p:cNvSpPr txBox="1"/>
          <p:nvPr/>
        </p:nvSpPr>
        <p:spPr>
          <a:xfrm>
            <a:off x="439518" y="2268034"/>
            <a:ext cx="69078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是一个用于图像识别的卷积神经网络，在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ImageNet ILSVRC-2012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的比赛中，取得了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top-5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错误率为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15.3%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的成绩，比第二名低了将近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个百分点。</a:t>
            </a: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其所用的数据集来源于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imageNet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的子集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ILSVRC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，其中训练集包含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120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万张图片，验证集包含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万张图片，测试集包含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万张图片，这些图片分为了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1000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个类别。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37A71A7-2E54-2009-D35D-1C430B2B9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532" y="2179306"/>
            <a:ext cx="2909909" cy="18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31D66B8-A3AD-78D8-5734-51CB60BC6BDE}"/>
              </a:ext>
            </a:extLst>
          </p:cNvPr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66FD0404-B49B-B89D-6293-E877A621FEB4}"/>
                </a:ext>
              </a:extLst>
            </p:cNvPr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5E9F410-D973-82FB-4E31-B03FAAC5D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" name="Text Box 55">
              <a:extLst>
                <a:ext uri="{FF2B5EF4-FFF2-40B4-BE49-F238E27FC236}">
                  <a16:creationId xmlns:a16="http://schemas.microsoft.com/office/drawing/2014/main" id="{3F0A0B5E-6A73-90FB-EEB5-FC53CC3CA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第一部分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 · </a:t>
              </a:r>
              <a:r>
                <a:rPr lang="en-US" altLang="zh-CN" sz="2800" b="1" i="0" dirty="0" err="1">
                  <a:latin typeface="微软雅黑" panose="020B0503020204020204" charset="-122"/>
                  <a:ea typeface="微软雅黑" panose="020B0503020204020204" charset="-122"/>
                </a:rPr>
                <a:t>Alexnet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网络结构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0C76482-786F-B756-DEED-B559B1BB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23" y="3829603"/>
            <a:ext cx="9077391" cy="25765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4662BC-49DC-1DE8-50B6-5BAD554F1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63" y="1134091"/>
            <a:ext cx="4976849" cy="26146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D9ED902-A10C-3538-A543-73C8999D3A52}"/>
                  </a:ext>
                </a:extLst>
              </p14:cNvPr>
              <p14:cNvContentPartPr/>
              <p14:nvPr/>
            </p14:nvContentPartPr>
            <p14:xfrm>
              <a:off x="3714262" y="4277089"/>
              <a:ext cx="1070640" cy="16815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D9ED902-A10C-3538-A543-73C8999D3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5262" y="4268089"/>
                <a:ext cx="1088280" cy="16992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A711D80C-D30F-E9B0-64E1-DE05A0F21E4E}"/>
              </a:ext>
            </a:extLst>
          </p:cNvPr>
          <p:cNvSpPr/>
          <p:nvPr/>
        </p:nvSpPr>
        <p:spPr>
          <a:xfrm>
            <a:off x="6819362" y="1584101"/>
            <a:ext cx="3631843" cy="16678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拥有大约</a:t>
            </a:r>
            <a:r>
              <a:rPr lang="en-US" altLang="zh-CN" dirty="0"/>
              <a:t>65</a:t>
            </a:r>
            <a:r>
              <a:rPr lang="zh-CN" altLang="en-US" dirty="0"/>
              <a:t>万个神经元和</a:t>
            </a:r>
            <a:r>
              <a:rPr lang="en-US" altLang="zh-CN" dirty="0"/>
              <a:t>6</a:t>
            </a:r>
            <a:r>
              <a:rPr lang="zh-CN" altLang="en-US" dirty="0"/>
              <a:t>千万个参数</a:t>
            </a:r>
          </a:p>
        </p:txBody>
      </p:sp>
    </p:spTree>
    <p:extLst>
      <p:ext uri="{BB962C8B-B14F-4D97-AF65-F5344CB8AC3E}">
        <p14:creationId xmlns:p14="http://schemas.microsoft.com/office/powerpoint/2010/main" val="182323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19E7175-B5DD-B909-D481-55AC90BB65FC}"/>
              </a:ext>
            </a:extLst>
          </p:cNvPr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F33BA65-10B0-812F-3E3A-19A2A20AE570}"/>
                </a:ext>
              </a:extLst>
            </p:cNvPr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1580AD8-4223-E3AD-BCE1-4EC54500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" name="Text Box 55">
              <a:extLst>
                <a:ext uri="{FF2B5EF4-FFF2-40B4-BE49-F238E27FC236}">
                  <a16:creationId xmlns:a16="http://schemas.microsoft.com/office/drawing/2014/main" id="{E9144121-0C5C-2E40-8FB0-A7A063847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第一部分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 · </a:t>
              </a:r>
              <a:r>
                <a:rPr lang="en-US" altLang="zh-CN" sz="2800" b="1" i="0" dirty="0" err="1">
                  <a:latin typeface="微软雅黑" panose="020B0503020204020204" charset="-122"/>
                  <a:ea typeface="微软雅黑" panose="020B0503020204020204" charset="-122"/>
                </a:rPr>
                <a:t>Alexnet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的实现细节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C5C1E7-9267-B82E-3872-D87F61769269}"/>
              </a:ext>
            </a:extLst>
          </p:cNvPr>
          <p:cNvSpPr txBox="1"/>
          <p:nvPr/>
        </p:nvSpPr>
        <p:spPr>
          <a:xfrm>
            <a:off x="830687" y="1687132"/>
            <a:ext cx="6091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1.Relu</a:t>
            </a:r>
            <a:r>
              <a:rPr lang="zh-CN" altLang="en-US" dirty="0"/>
              <a:t>函数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1.1 </a:t>
            </a:r>
            <a:r>
              <a:rPr lang="zh-CN" altLang="en-US" dirty="0"/>
              <a:t>解决梯度消失问题</a:t>
            </a:r>
            <a:r>
              <a:rPr lang="en-US" altLang="zh-CN" dirty="0"/>
              <a:t>:</a:t>
            </a:r>
            <a:r>
              <a:rPr lang="zh-CN" altLang="en-US" dirty="0"/>
              <a:t>在当时，用的主流函数一般是</a:t>
            </a:r>
            <a:r>
              <a:rPr lang="en-US" altLang="zh-CN" dirty="0"/>
              <a:t>sigmoid</a:t>
            </a:r>
            <a:r>
              <a:rPr lang="zh-CN" altLang="en-US" dirty="0"/>
              <a:t>函数和</a:t>
            </a:r>
            <a:r>
              <a:rPr lang="en-US" altLang="zh-CN" dirty="0"/>
              <a:t>tanh</a:t>
            </a:r>
            <a:r>
              <a:rPr lang="zh-CN" altLang="en-US" dirty="0"/>
              <a:t>函数，这两种函数都是饱和函数，易导致梯度消失，这是由于其导数的最大值都小于</a:t>
            </a:r>
            <a:r>
              <a:rPr lang="en-US" altLang="zh-CN" dirty="0"/>
              <a:t>1</a:t>
            </a:r>
            <a:r>
              <a:rPr lang="zh-CN" altLang="en-US" dirty="0"/>
              <a:t>，在反向传播时，随着逐层的乘以这个小于</a:t>
            </a:r>
            <a:r>
              <a:rPr lang="en-US" altLang="zh-CN" dirty="0"/>
              <a:t>0</a:t>
            </a:r>
            <a:r>
              <a:rPr lang="zh-CN" altLang="en-US" dirty="0"/>
              <a:t>的数，导致在较低层的梯度非常小，导致在接近输入的层的参数几乎不会得到更新。但是</a:t>
            </a:r>
            <a:r>
              <a:rPr lang="en-US" altLang="zh-CN" dirty="0" err="1"/>
              <a:t>relu</a:t>
            </a:r>
            <a:r>
              <a:rPr lang="zh-CN" altLang="en-US" dirty="0"/>
              <a:t>函数在输入大于</a:t>
            </a:r>
            <a:r>
              <a:rPr lang="en-US" altLang="zh-CN" dirty="0"/>
              <a:t>0</a:t>
            </a:r>
            <a:r>
              <a:rPr lang="zh-CN" altLang="en-US" dirty="0"/>
              <a:t>的部分，</a:t>
            </a:r>
            <a:r>
              <a:rPr lang="en-US" altLang="zh-CN" dirty="0" err="1"/>
              <a:t>relu</a:t>
            </a:r>
            <a:r>
              <a:rPr lang="zh-CN" altLang="en-US" dirty="0"/>
              <a:t>函数的梯度始终为</a:t>
            </a:r>
            <a:r>
              <a:rPr lang="en-US" altLang="zh-CN" dirty="0"/>
              <a:t>1</a:t>
            </a:r>
            <a:r>
              <a:rPr lang="zh-CN" altLang="en-US" dirty="0"/>
              <a:t>，因此在反向传播时，不会出现梯度消失问题。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1.2 </a:t>
            </a:r>
            <a:r>
              <a:rPr lang="zh-CN" altLang="en-US" dirty="0"/>
              <a:t>计算效率高</a:t>
            </a:r>
            <a:r>
              <a:rPr lang="en-US" altLang="zh-CN" dirty="0"/>
              <a:t>:</a:t>
            </a:r>
            <a:r>
              <a:rPr lang="en-US" altLang="zh-CN" dirty="0" err="1"/>
              <a:t>relu</a:t>
            </a:r>
            <a:r>
              <a:rPr lang="zh-CN" altLang="en-US" dirty="0"/>
              <a:t>函数的计算非常简单，只需判断输入是否大于</a:t>
            </a:r>
            <a:r>
              <a:rPr lang="en-US" altLang="zh-CN" dirty="0"/>
              <a:t>0</a:t>
            </a:r>
            <a:r>
              <a:rPr lang="zh-CN" altLang="en-US" dirty="0"/>
              <a:t>即可。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1.3 </a:t>
            </a:r>
            <a:r>
              <a:rPr lang="zh-CN" altLang="en-US" dirty="0"/>
              <a:t>引入非线性性质</a:t>
            </a:r>
            <a:r>
              <a:rPr lang="en-US" altLang="zh-CN" dirty="0"/>
              <a:t>:</a:t>
            </a:r>
            <a:r>
              <a:rPr lang="zh-CN" altLang="en-US" dirty="0"/>
              <a:t>尽管</a:t>
            </a:r>
            <a:r>
              <a:rPr lang="en-US" altLang="zh-CN" dirty="0" err="1"/>
              <a:t>Relu</a:t>
            </a:r>
            <a:r>
              <a:rPr lang="zh-CN" altLang="en-US" dirty="0"/>
              <a:t>函数在正负区间上分别为线性函数，但是整体上是非线性的，可以去拟合更复杂的数据。而</a:t>
            </a:r>
            <a:r>
              <a:rPr lang="en-US" altLang="zh-CN" dirty="0"/>
              <a:t>sigmoid</a:t>
            </a:r>
            <a:r>
              <a:rPr lang="zh-CN" altLang="en-US" dirty="0"/>
              <a:t>和</a:t>
            </a:r>
            <a:r>
              <a:rPr lang="en-US" altLang="zh-CN" dirty="0"/>
              <a:t>tanh</a:t>
            </a:r>
            <a:r>
              <a:rPr lang="zh-CN" altLang="en-US" dirty="0"/>
              <a:t>函数在输入绝对值很大时，其输出接近饱和，是接近于非线性的。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93875C-1563-3D24-4702-9F77CC065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135" y="1480342"/>
            <a:ext cx="4018209" cy="22602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3BEC62-6BBF-C001-F18D-4DA0E5178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37" y="4135942"/>
            <a:ext cx="4153436" cy="22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F3BECE-FC73-A551-1FE9-A5419699801A}"/>
              </a:ext>
            </a:extLst>
          </p:cNvPr>
          <p:cNvGrpSpPr/>
          <p:nvPr/>
        </p:nvGrpSpPr>
        <p:grpSpPr>
          <a:xfrm>
            <a:off x="269376" y="341607"/>
            <a:ext cx="11922624" cy="854076"/>
            <a:chOff x="269376" y="639726"/>
            <a:chExt cx="11922624" cy="854076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7B77CFF-340D-CBBD-627A-710CBD284273}"/>
                </a:ext>
              </a:extLst>
            </p:cNvPr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1AA944B-58BF-3AA1-BA17-E1402D7A0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" name="Text Box 55">
              <a:extLst>
                <a:ext uri="{FF2B5EF4-FFF2-40B4-BE49-F238E27FC236}">
                  <a16:creationId xmlns:a16="http://schemas.microsoft.com/office/drawing/2014/main" id="{CA65E2EB-9AE3-B07F-272C-C3C9EC133A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第一部分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 · </a:t>
              </a:r>
              <a:r>
                <a:rPr lang="en-US" altLang="zh-CN" sz="2800" b="1" i="0" dirty="0" err="1">
                  <a:latin typeface="微软雅黑" panose="020B0503020204020204" charset="-122"/>
                  <a:ea typeface="微软雅黑" panose="020B0503020204020204" charset="-122"/>
                </a:rPr>
                <a:t>Alexnet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的实现细节</a:t>
              </a:r>
            </a:p>
          </p:txBody>
        </p:sp>
      </p:grp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611EFF2A-42F5-AA50-D851-1860EF668D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472672"/>
              </p:ext>
            </p:extLst>
          </p:nvPr>
        </p:nvGraphicFramePr>
        <p:xfrm>
          <a:off x="80852" y="2446986"/>
          <a:ext cx="7311621" cy="4172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3D7662D4-1290-BE13-0C31-8E6AB55B5E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1786" y="1345843"/>
            <a:ext cx="4848896" cy="1661374"/>
          </a:xfrm>
          <a:prstGeom prst="rect">
            <a:avLst/>
          </a:prstGeom>
        </p:spPr>
      </p:pic>
      <p:sp>
        <p:nvSpPr>
          <p:cNvPr id="10" name="箭头: 上 9">
            <a:extLst>
              <a:ext uri="{FF2B5EF4-FFF2-40B4-BE49-F238E27FC236}">
                <a16:creationId xmlns:a16="http://schemas.microsoft.com/office/drawing/2014/main" id="{1B8CFFF6-6700-7522-72F8-3C9A502F04A1}"/>
              </a:ext>
            </a:extLst>
          </p:cNvPr>
          <p:cNvSpPr/>
          <p:nvPr/>
        </p:nvSpPr>
        <p:spPr>
          <a:xfrm>
            <a:off x="659665" y="2852670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C3416C-A93C-D37F-4F47-50FC6D5F2C99}"/>
              </a:ext>
            </a:extLst>
          </p:cNvPr>
          <p:cNvSpPr/>
          <p:nvPr/>
        </p:nvSpPr>
        <p:spPr>
          <a:xfrm>
            <a:off x="0" y="1839627"/>
            <a:ext cx="18674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2"/>
                </a:solidFill>
                <a:effectLst/>
                <a:latin typeface="-apple-system"/>
              </a:rPr>
              <a:t>增加训练数据的多样性，提高模型的泛化能力</a:t>
            </a:r>
            <a:endParaRPr lang="zh-CN" altLang="en-US" dirty="0">
              <a:solidFill>
                <a:schemeClr val="bg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027D20-8821-772D-3680-250BBC2ED1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99" y="3618963"/>
            <a:ext cx="4632101" cy="28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3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0FD818E-3096-CC5D-5297-B51E5D20415C}"/>
              </a:ext>
            </a:extLst>
          </p:cNvPr>
          <p:cNvGrpSpPr/>
          <p:nvPr/>
        </p:nvGrpSpPr>
        <p:grpSpPr>
          <a:xfrm>
            <a:off x="269376" y="341607"/>
            <a:ext cx="11922624" cy="854076"/>
            <a:chOff x="269376" y="639726"/>
            <a:chExt cx="11922624" cy="854076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57226A0-7F58-A4CD-3929-C1B6E2D6D52A}"/>
                </a:ext>
              </a:extLst>
            </p:cNvPr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A2424B4-701F-E814-14CC-063A93CB7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" name="Text Box 55">
              <a:extLst>
                <a:ext uri="{FF2B5EF4-FFF2-40B4-BE49-F238E27FC236}">
                  <a16:creationId xmlns:a16="http://schemas.microsoft.com/office/drawing/2014/main" id="{746B19B3-3E56-D40D-244C-19A812F68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第一部分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 · </a:t>
              </a:r>
              <a:r>
                <a:rPr lang="en-US" altLang="zh-CN" sz="2800" b="1" i="0" dirty="0" err="1">
                  <a:latin typeface="微软雅黑" panose="020B0503020204020204" charset="-122"/>
                  <a:ea typeface="微软雅黑" panose="020B0503020204020204" charset="-122"/>
                </a:rPr>
                <a:t>Alexnet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的实现细节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06516D8-F224-3A25-AAC6-E186ED1C2E94}"/>
              </a:ext>
            </a:extLst>
          </p:cNvPr>
          <p:cNvSpPr txBox="1"/>
          <p:nvPr/>
        </p:nvSpPr>
        <p:spPr>
          <a:xfrm>
            <a:off x="563850" y="1431465"/>
            <a:ext cx="64886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3.dropout</a:t>
            </a:r>
          </a:p>
          <a:p>
            <a:r>
              <a:rPr lang="en-US" altLang="zh-CN" dirty="0"/>
              <a:t>Dropout</a:t>
            </a:r>
            <a:r>
              <a:rPr lang="zh-CN" altLang="en-US" dirty="0"/>
              <a:t>和数据增强都可以防止数据过拟合 ，</a:t>
            </a:r>
            <a:r>
              <a:rPr lang="en-US" altLang="zh-CN" dirty="0"/>
              <a:t>dropout</a:t>
            </a:r>
            <a:r>
              <a:rPr lang="zh-CN" altLang="en-US" dirty="0"/>
              <a:t>在训练过程中随机删除一定比例的神经元，强制网络学习多个互不相同的子网络，从而提高网络的泛化能力。</a:t>
            </a:r>
            <a:r>
              <a:rPr lang="en-US" altLang="zh-CN" dirty="0"/>
              <a:t>Dropout</a:t>
            </a:r>
            <a:r>
              <a:rPr lang="zh-CN" altLang="en-US" dirty="0"/>
              <a:t>简单来说就是在前向传播的时候，让某个神经元的激活值以一定的概率</a:t>
            </a:r>
            <a:r>
              <a:rPr lang="en-US" altLang="zh-CN" dirty="0"/>
              <a:t>p</a:t>
            </a:r>
            <a:r>
              <a:rPr lang="zh-CN" altLang="en-US" dirty="0"/>
              <a:t>停止工作，这样可以使模型泛化性更强，因为它不会太依赖某些局部的特征。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CEB101-5E48-2F98-E7C6-0D006D7DD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350" y="1545465"/>
            <a:ext cx="4390335" cy="24855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6A3491E-7118-3B74-F3B5-21404A2CE83A}"/>
              </a:ext>
            </a:extLst>
          </p:cNvPr>
          <p:cNvSpPr txBox="1"/>
          <p:nvPr/>
        </p:nvSpPr>
        <p:spPr>
          <a:xfrm>
            <a:off x="427262" y="4307983"/>
            <a:ext cx="1102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重叠池化</a:t>
            </a:r>
            <a:r>
              <a:rPr lang="en-US" altLang="zh-CN" dirty="0"/>
              <a:t>:</a:t>
            </a:r>
            <a:r>
              <a:rPr lang="zh-CN" altLang="en-US" dirty="0"/>
              <a:t>在以前的</a:t>
            </a:r>
            <a:r>
              <a:rPr lang="en-US" altLang="zh-CN" dirty="0"/>
              <a:t>CNN</a:t>
            </a:r>
            <a:r>
              <a:rPr lang="zh-CN" altLang="en-US" dirty="0"/>
              <a:t>中普遍使用平均池化层，</a:t>
            </a:r>
            <a:r>
              <a:rPr lang="en-US" altLang="zh-CN" dirty="0" err="1"/>
              <a:t>AlexNet</a:t>
            </a:r>
            <a:r>
              <a:rPr lang="zh-CN" altLang="en-US" dirty="0"/>
              <a:t>全部使用最大池化层 </a:t>
            </a:r>
            <a:r>
              <a:rPr lang="en-US" altLang="zh-CN" dirty="0"/>
              <a:t>max pooling</a:t>
            </a:r>
            <a:r>
              <a:rPr lang="zh-CN" altLang="en-US" dirty="0"/>
              <a:t>。避免了平均池化层的模糊化的效果，并且步长比池化的核的尺寸小，这样池化层的输出之间有重叠，提升了特征的丰富性。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98E371-DAA6-AF26-57F6-06AFDEC435CC}"/>
              </a:ext>
            </a:extLst>
          </p:cNvPr>
          <p:cNvSpPr txBox="1"/>
          <p:nvPr/>
        </p:nvSpPr>
        <p:spPr>
          <a:xfrm>
            <a:off x="291370" y="5593063"/>
            <a:ext cx="11900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5.</a:t>
            </a:r>
            <a:r>
              <a:rPr lang="zh-CN" altLang="en-US" dirty="0"/>
              <a:t>端到端训练</a:t>
            </a:r>
            <a:r>
              <a:rPr lang="en-US" altLang="zh-CN" dirty="0"/>
              <a:t>:</a:t>
            </a:r>
            <a:r>
              <a:rPr lang="en-US" altLang="zh-CN" dirty="0" err="1"/>
              <a:t>AlexNet</a:t>
            </a:r>
            <a:r>
              <a:rPr lang="zh-CN" altLang="en-US" dirty="0"/>
              <a:t>网络，</a:t>
            </a:r>
            <a:r>
              <a:rPr lang="en-US" altLang="zh-CN" dirty="0"/>
              <a:t>CNN</a:t>
            </a:r>
            <a:r>
              <a:rPr lang="zh-CN" altLang="en-US" dirty="0"/>
              <a:t>的输入直接是一张图片，而当时比较多的做法是先使用特征提取算法对</a:t>
            </a:r>
            <a:r>
              <a:rPr lang="en-US" altLang="zh-CN" dirty="0"/>
              <a:t>RGB</a:t>
            </a:r>
            <a:r>
              <a:rPr lang="zh-CN" altLang="en-US" dirty="0"/>
              <a:t>图片进行</a:t>
            </a:r>
            <a:endParaRPr lang="en-US" altLang="zh-CN" dirty="0"/>
          </a:p>
          <a:p>
            <a:r>
              <a:rPr lang="zh-CN" altLang="en-US" dirty="0"/>
              <a:t>特征提取。</a:t>
            </a:r>
            <a:r>
              <a:rPr lang="en-US" altLang="zh-CN" dirty="0" err="1"/>
              <a:t>AlexNet</a:t>
            </a:r>
            <a:r>
              <a:rPr lang="zh-CN" altLang="en-US" dirty="0"/>
              <a:t>使用了端对端网络，除了将每个像素中减去训练集的像素均值之外，没有以任何其他方式对图像</a:t>
            </a:r>
            <a:endParaRPr lang="en-US" altLang="zh-CN" dirty="0"/>
          </a:p>
          <a:p>
            <a:r>
              <a:rPr lang="zh-CN" altLang="en-US" dirty="0"/>
              <a:t>进行预处理，直接使用像素的</a:t>
            </a:r>
            <a:r>
              <a:rPr lang="en-US" altLang="zh-CN" dirty="0"/>
              <a:t>RGB</a:t>
            </a:r>
            <a:r>
              <a:rPr lang="zh-CN" altLang="en-US" dirty="0"/>
              <a:t>值训练网络。</a:t>
            </a:r>
          </a:p>
        </p:txBody>
      </p:sp>
    </p:spTree>
    <p:extLst>
      <p:ext uri="{BB962C8B-B14F-4D97-AF65-F5344CB8AC3E}">
        <p14:creationId xmlns:p14="http://schemas.microsoft.com/office/powerpoint/2010/main" val="27384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95"/>
            <a:ext cx="12201525" cy="3105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19250" y="1708770"/>
            <a:ext cx="4205521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59727" y="2348338"/>
            <a:ext cx="46634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Resnet</a:t>
            </a:r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网络</a:t>
            </a:r>
            <a:endParaRPr lang="en-US" altLang="zh-CN" sz="4400" b="1" dirty="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06412" y="3232125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1947661" y="2950847"/>
            <a:ext cx="3230339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TWO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" y="34237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265" y="184785"/>
            <a:ext cx="984250" cy="84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IyNzgzYTRiZmZhZmJmODFlZWUxYjYyZTM3Zjc5NT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1483</Words>
  <Application>Microsoft Office PowerPoint</Application>
  <PresentationFormat>宽屏</PresentationFormat>
  <Paragraphs>98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宋体</vt:lpstr>
      <vt:lpstr>Arial</vt:lpstr>
      <vt:lpstr>Calibri</vt:lpstr>
      <vt:lpstr>微软雅黑</vt:lpstr>
      <vt:lpstr>方正粗黑宋简体</vt:lpstr>
      <vt:lpstr>-apple-system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任 祝显</cp:lastModifiedBy>
  <cp:revision>14</cp:revision>
  <dcterms:created xsi:type="dcterms:W3CDTF">2022-04-29T13:09:00Z</dcterms:created>
  <dcterms:modified xsi:type="dcterms:W3CDTF">2023-06-02T07:16:03Z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1929C36C57334A56ADC7B33E2082F1C3</vt:lpwstr>
  </property>
  <property fmtid="{D5CDD505-2E9C-101B-9397-08002B2CF9AE}" pid="3" name="KSOProductBuildVer">
    <vt:lpwstr>2052-11.1.0.11691</vt:lpwstr>
  </property>
</Properties>
</file>